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2"/>
  </p:notesMasterIdLst>
  <p:sldIdLst>
    <p:sldId id="256" r:id="rId2"/>
    <p:sldId id="263" r:id="rId3"/>
    <p:sldId id="300" r:id="rId4"/>
    <p:sldId id="299" r:id="rId5"/>
    <p:sldId id="296" r:id="rId6"/>
    <p:sldId id="272" r:id="rId7"/>
    <p:sldId id="302" r:id="rId8"/>
    <p:sldId id="312" r:id="rId9"/>
    <p:sldId id="301" r:id="rId10"/>
    <p:sldId id="297" r:id="rId11"/>
    <p:sldId id="304" r:id="rId12"/>
    <p:sldId id="311" r:id="rId13"/>
    <p:sldId id="313" r:id="rId14"/>
    <p:sldId id="306" r:id="rId15"/>
    <p:sldId id="298" r:id="rId16"/>
    <p:sldId id="310" r:id="rId17"/>
    <p:sldId id="307" r:id="rId18"/>
    <p:sldId id="309" r:id="rId19"/>
    <p:sldId id="283" r:id="rId20"/>
    <p:sldId id="270" r:id="rId21"/>
  </p:sldIdLst>
  <p:sldSz cx="12192000" cy="6858000"/>
  <p:notesSz cx="6858000" cy="9144000"/>
  <p:embeddedFontLst>
    <p:embeddedFont>
      <p:font typeface="AppleSDGothicNeoB00" panose="02000503000000000000" pitchFamily="2" charset="-127"/>
      <p:regular r:id="rId23"/>
    </p:embeddedFont>
    <p:embeddedFont>
      <p:font typeface="AppleSDGothicNeoM00" panose="02000503000000000000" pitchFamily="2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헤드라인M" panose="02030600000101010101" pitchFamily="18" charset="-127"/>
      <p:regular r:id="rId27"/>
    </p:embeddedFont>
    <p:embeddedFont>
      <p:font typeface="Impact" panose="020B0806030902050204" pitchFamily="34" charset="0"/>
      <p:regular r:id="rId28"/>
    </p:embeddedFont>
    <p:embeddedFont>
      <p:font typeface="SB 어그로 Bold" panose="02020603020101020101" pitchFamily="18" charset="-127"/>
      <p:regular r:id="rId29"/>
    </p:embeddedFont>
    <p:embeddedFont>
      <p:font typeface="SB 어그로 Light" panose="02020603020101020101" pitchFamily="18" charset="-127"/>
      <p:regular r:id="rId30"/>
    </p:embeddedFont>
    <p:embeddedFont>
      <p:font typeface="SB 어그로 Medium" panose="02020603020101020101" pitchFamily="18" charset="-127"/>
      <p:regular r:id="rId31"/>
    </p:embeddedFont>
    <p:embeddedFont>
      <p:font typeface="경기천년제목 Medium" panose="02020603020101020101" pitchFamily="18" charset="-127"/>
      <p:regular r:id="rId32"/>
    </p:embeddedFont>
    <p:embeddedFont>
      <p:font typeface="경기천년제목OTF Light" panose="02020403020101020101" pitchFamily="18" charset="-127"/>
      <p:regular r:id="rId33"/>
    </p:embeddedFont>
    <p:embeddedFont>
      <p:font typeface="경기천년제목OTF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현 정" initials="서정" lastIdx="1" clrIdx="0">
    <p:extLst>
      <p:ext uri="{19B8F6BF-5375-455C-9EA6-DF929625EA0E}">
        <p15:presenceInfo xmlns:p15="http://schemas.microsoft.com/office/powerpoint/2012/main" userId="ddbe6c90f0baf6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240"/>
    <a:srgbClr val="FF5050"/>
    <a:srgbClr val="FFFFCC"/>
    <a:srgbClr val="354B8D"/>
    <a:srgbClr val="000000"/>
    <a:srgbClr val="8498D0"/>
    <a:srgbClr val="B2BEE2"/>
    <a:srgbClr val="707881"/>
    <a:srgbClr val="797D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6" autoAdjust="0"/>
    <p:restoredTop sz="87204" autoAdjust="0"/>
  </p:normalViewPr>
  <p:slideViewPr>
    <p:cSldViewPr snapToGrid="0" showGuides="1">
      <p:cViewPr varScale="1">
        <p:scale>
          <a:sx n="72" d="100"/>
          <a:sy n="72" d="100"/>
        </p:scale>
        <p:origin x="127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CAAD8-FB35-4F89-B07C-5E95FBA61C21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C89-4B13-46CC-86E7-747C5A1B7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 수업이 있는 </a:t>
            </a:r>
            <a:r>
              <a:rPr lang="en-US" altLang="ko-KR" dirty="0"/>
              <a:t>A</a:t>
            </a:r>
            <a:r>
              <a:rPr lang="ko-KR" altLang="en-US" dirty="0"/>
              <a:t>씨가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A</a:t>
            </a:r>
            <a:r>
              <a:rPr lang="ko-KR" altLang="en-US" dirty="0"/>
              <a:t>씨는 현재 성수동에 살고 있는데요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A</a:t>
            </a:r>
            <a:r>
              <a:rPr lang="ko-KR" altLang="en-US" dirty="0"/>
              <a:t>씨는 고민이 있습니다</a:t>
            </a:r>
            <a:r>
              <a:rPr lang="en-US" altLang="ko-KR" dirty="0"/>
              <a:t>. </a:t>
            </a:r>
            <a:r>
              <a:rPr lang="ko-KR" altLang="en-US" dirty="0"/>
              <a:t>바로 언제 집에서 출발하는 것이 수업시간에 늦지 않으면서도 길에서 낭비되는 시간을 최소화하고 싶다는 고민입니다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1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4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61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0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4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9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67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8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예시로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집에서 버스 정류장까지 걸리는 시간이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분이고 버스의 배차 시간이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분인 경우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시에 출발하든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분에 출발하든 동일한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버스를 이용할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09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최적의 출발시간을 정확히 파악하고자 하는데 기존 </a:t>
            </a:r>
            <a:r>
              <a:rPr lang="ko-KR" altLang="en-US" dirty="0" err="1"/>
              <a:t>어플들은</a:t>
            </a:r>
            <a:r>
              <a:rPr lang="ko-KR" altLang="en-US" dirty="0"/>
              <a:t> 출발시간을 입력하면 도착시간을 보여주는 형태를 취합니다</a:t>
            </a:r>
            <a:r>
              <a:rPr lang="en-US" altLang="ko-KR" dirty="0"/>
              <a:t>. </a:t>
            </a:r>
            <a:r>
              <a:rPr lang="ko-KR" altLang="en-US" dirty="0"/>
              <a:t>따라서 저희는 주 목표인 출발시간 예측을 하는 </a:t>
            </a:r>
            <a:r>
              <a:rPr lang="ko-KR" altLang="en-US" dirty="0" err="1"/>
              <a:t>푸앙카우의</a:t>
            </a:r>
            <a:r>
              <a:rPr lang="ko-KR" altLang="en-US" dirty="0"/>
              <a:t> 추측이란 어플을 만들게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5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어플</a:t>
            </a:r>
            <a:r>
              <a:rPr lang="en-US" altLang="ko-KR" dirty="0"/>
              <a:t>, </a:t>
            </a:r>
            <a:r>
              <a:rPr lang="ko-KR" altLang="en-US" dirty="0" err="1"/>
              <a:t>푸앙카우의</a:t>
            </a:r>
            <a:r>
              <a:rPr lang="ko-KR" altLang="en-US" dirty="0"/>
              <a:t> 추측은 사용자의 일정을 토대로 출발 시간을 예측하는 위치 정보 서비스입니다</a:t>
            </a:r>
            <a:r>
              <a:rPr lang="en-US" altLang="ko-KR"/>
              <a:t>. </a:t>
            </a:r>
            <a:r>
              <a:rPr lang="ko-KR" altLang="en-US"/>
              <a:t>저희 </a:t>
            </a:r>
            <a:r>
              <a:rPr lang="ko-KR" altLang="en-US" dirty="0"/>
              <a:t>어플의 기능은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 어플은 개인 맞춤화에 치중하고 있기 때문에 회원가입을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9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8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1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3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15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6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지난 8일 오후 서울 중구 명동거리가 시민과 여행객들로 북적이고 있다. (사진=뉴시스)">
            <a:extLst>
              <a:ext uri="{FF2B5EF4-FFF2-40B4-BE49-F238E27FC236}">
                <a16:creationId xmlns:a16="http://schemas.microsoft.com/office/drawing/2014/main" id="{3DA01D3F-8742-4464-9F5E-39BB3DEB35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0" y="0"/>
            <a:ext cx="11172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5422A06E-ED7D-4325-8DAF-64DDD0B29E1A}"/>
              </a:ext>
            </a:extLst>
          </p:cNvPr>
          <p:cNvSpPr/>
          <p:nvPr userDrawn="1"/>
        </p:nvSpPr>
        <p:spPr>
          <a:xfrm>
            <a:off x="-800100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B398B05-05E3-48FF-A3B9-DC963D6D0D4C}"/>
              </a:ext>
            </a:extLst>
          </p:cNvPr>
          <p:cNvSpPr/>
          <p:nvPr userDrawn="1"/>
        </p:nvSpPr>
        <p:spPr>
          <a:xfrm>
            <a:off x="9012328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2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99581-87D0-4F56-9133-23BC1B79CFFB}"/>
              </a:ext>
            </a:extLst>
          </p:cNvPr>
          <p:cNvSpPr/>
          <p:nvPr userDrawn="1"/>
        </p:nvSpPr>
        <p:spPr>
          <a:xfrm>
            <a:off x="3634153" y="0"/>
            <a:ext cx="855784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051602-3752-47F3-90B1-BC33ED4E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7" name="그림 6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7C309488-FE92-4DEC-B112-F4566A2E6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087"/>
          <a:stretch/>
        </p:blipFill>
        <p:spPr>
          <a:xfrm>
            <a:off x="9381393" y="0"/>
            <a:ext cx="281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실외, 장면, 도로, 길이(가) 표시된 사진&#10;&#10;자동 생성된 설명">
            <a:extLst>
              <a:ext uri="{FF2B5EF4-FFF2-40B4-BE49-F238E27FC236}">
                <a16:creationId xmlns:a16="http://schemas.microsoft.com/office/drawing/2014/main" id="{21A067D8-2D4F-4436-A8DA-6CF0943A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8" b="6093"/>
          <a:stretch/>
        </p:blipFill>
        <p:spPr>
          <a:xfrm>
            <a:off x="4598" y="4159249"/>
            <a:ext cx="12201960" cy="269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A4E85F-8063-4DA4-B09B-F65526C769D8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DCD3D-A590-49E8-B165-5ABB72D5A61D}"/>
              </a:ext>
            </a:extLst>
          </p:cNvPr>
          <p:cNvGrpSpPr/>
          <p:nvPr userDrawn="1"/>
        </p:nvGrpSpPr>
        <p:grpSpPr>
          <a:xfrm>
            <a:off x="12700" y="-304800"/>
            <a:ext cx="12866389" cy="7405116"/>
            <a:chOff x="-259938" y="-610386"/>
            <a:chExt cx="14413584" cy="829558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99B846F-8780-4BA1-BB4C-A1E448C77F46}"/>
                </a:ext>
              </a:extLst>
            </p:cNvPr>
            <p:cNvSpPr/>
            <p:nvPr userDrawn="1"/>
          </p:nvSpPr>
          <p:spPr>
            <a:xfrm>
              <a:off x="585805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7D4FAE-6E66-48EF-9AF2-B11642A4E740}"/>
                </a:ext>
              </a:extLst>
            </p:cNvPr>
            <p:cNvSpPr/>
            <p:nvPr userDrawn="1"/>
          </p:nvSpPr>
          <p:spPr>
            <a:xfrm>
              <a:off x="-25993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76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지난 8일 오후 서울 중구 명동거리가 시민과 여행객들로 북적이고 있다. (사진=뉴시스)">
            <a:extLst>
              <a:ext uri="{FF2B5EF4-FFF2-40B4-BE49-F238E27FC236}">
                <a16:creationId xmlns:a16="http://schemas.microsoft.com/office/drawing/2014/main" id="{0ACD96A8-C87F-4C0E-9779-25603B3E1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94931-D4A3-49BA-91A5-DCB78F1AA833}"/>
              </a:ext>
            </a:extLst>
          </p:cNvPr>
          <p:cNvSpPr/>
          <p:nvPr userDrawn="1"/>
        </p:nvSpPr>
        <p:spPr>
          <a:xfrm>
            <a:off x="0" y="1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B77E1-A77B-4E5F-93D2-E83793DCB475}"/>
              </a:ext>
            </a:extLst>
          </p:cNvPr>
          <p:cNvSpPr/>
          <p:nvPr userDrawn="1"/>
        </p:nvSpPr>
        <p:spPr>
          <a:xfrm>
            <a:off x="0" y="6785572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5F14FE-E63F-4C85-8D04-B4A91BC9732D}"/>
              </a:ext>
            </a:extLst>
          </p:cNvPr>
          <p:cNvCxnSpPr>
            <a:cxnSpLocks/>
          </p:cNvCxnSpPr>
          <p:nvPr userDrawn="1"/>
        </p:nvCxnSpPr>
        <p:spPr>
          <a:xfrm>
            <a:off x="307818" y="742384"/>
            <a:ext cx="324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505A0947-AF7D-45BF-8E54-57D41F98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C898-B094-45F9-8457-8FFE9EFADA66}"/>
              </a:ext>
            </a:extLst>
          </p:cNvPr>
          <p:cNvGrpSpPr/>
          <p:nvPr userDrawn="1"/>
        </p:nvGrpSpPr>
        <p:grpSpPr>
          <a:xfrm>
            <a:off x="-19060" y="0"/>
            <a:ext cx="9435617" cy="6858000"/>
            <a:chOff x="1611517" y="0"/>
            <a:chExt cx="7036449" cy="6858000"/>
          </a:xfrm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9D18A9C-A12F-4F83-A8E7-C69F23A4AD62}"/>
                </a:ext>
              </a:extLst>
            </p:cNvPr>
            <p:cNvSpPr/>
            <p:nvPr userDrawn="1"/>
          </p:nvSpPr>
          <p:spPr>
            <a:xfrm>
              <a:off x="2225180" y="0"/>
              <a:ext cx="6422786" cy="6858000"/>
            </a:xfrm>
            <a:prstGeom prst="flowChartInputOutput">
              <a:avLst/>
            </a:prstGeom>
            <a:solidFill>
              <a:srgbClr val="182240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50F3AFF-FF87-4ACF-9D3E-0463C37FC302}"/>
                </a:ext>
              </a:extLst>
            </p:cNvPr>
            <p:cNvSpPr/>
            <p:nvPr userDrawn="1"/>
          </p:nvSpPr>
          <p:spPr>
            <a:xfrm>
              <a:off x="1611517" y="0"/>
              <a:ext cx="6422786" cy="6858000"/>
            </a:xfrm>
            <a:prstGeom prst="flowChartInputOutp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걷기, 사람들, 활주로이(가) 표시된 사진&#10;&#10;자동 생성된 설명">
            <a:extLst>
              <a:ext uri="{FF2B5EF4-FFF2-40B4-BE49-F238E27FC236}">
                <a16:creationId xmlns:a16="http://schemas.microsoft.com/office/drawing/2014/main" id="{6FAB5276-54F6-42C8-AF94-06F00E607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E1226-A7C6-4B8A-AD43-4172C43DCB8E}"/>
              </a:ext>
            </a:extLst>
          </p:cNvPr>
          <p:cNvSpPr txBox="1"/>
          <p:nvPr userDrawn="1"/>
        </p:nvSpPr>
        <p:spPr>
          <a:xfrm>
            <a:off x="5758129" y="571501"/>
            <a:ext cx="2137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  <a:ea typeface="SB 어그로 Light" panose="02020603020101020101" pitchFamily="18" charset="-127"/>
              </a:rPr>
              <a:t>01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  <a:ea typeface="SB 어그로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5979-1AD0-4A27-B233-83571A5EB49A}"/>
              </a:ext>
            </a:extLst>
          </p:cNvPr>
          <p:cNvSpPr txBox="1"/>
          <p:nvPr userDrawn="1"/>
        </p:nvSpPr>
        <p:spPr>
          <a:xfrm>
            <a:off x="8861813" y="571501"/>
            <a:ext cx="23952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  <a:ea typeface="SB 어그로 Light" panose="02020603020101020101" pitchFamily="18" charset="-127"/>
              </a:rPr>
              <a:t>02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  <a:ea typeface="SB 어그로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FBD4-D5FC-4C61-8A19-E5F8007B2E56}"/>
              </a:ext>
            </a:extLst>
          </p:cNvPr>
          <p:cNvSpPr txBox="1"/>
          <p:nvPr userDrawn="1"/>
        </p:nvSpPr>
        <p:spPr>
          <a:xfrm>
            <a:off x="5758129" y="3481755"/>
            <a:ext cx="24545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  <a:ea typeface="SB 어그로 Light" panose="02020603020101020101" pitchFamily="18" charset="-127"/>
              </a:rPr>
              <a:t>03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  <a:ea typeface="SB 어그로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87D48-2E6C-467B-8353-BF203492B288}"/>
              </a:ext>
            </a:extLst>
          </p:cNvPr>
          <p:cNvSpPr txBox="1"/>
          <p:nvPr userDrawn="1"/>
        </p:nvSpPr>
        <p:spPr>
          <a:xfrm>
            <a:off x="8861813" y="3481755"/>
            <a:ext cx="238879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  <a:ea typeface="SB 어그로 Light" panose="02020603020101020101" pitchFamily="18" charset="-127"/>
              </a:rPr>
              <a:t>04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  <a:ea typeface="SB 어그로 Light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AA4E0-EE4F-429C-9308-26E47181757C}"/>
              </a:ext>
            </a:extLst>
          </p:cNvPr>
          <p:cNvSpPr/>
          <p:nvPr userDrawn="1"/>
        </p:nvSpPr>
        <p:spPr>
          <a:xfrm>
            <a:off x="5758129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FBC0-1D23-417C-B092-4C4AAD9724E2}"/>
              </a:ext>
            </a:extLst>
          </p:cNvPr>
          <p:cNvSpPr/>
          <p:nvPr userDrawn="1"/>
        </p:nvSpPr>
        <p:spPr>
          <a:xfrm>
            <a:off x="8967164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C59FE-2808-4CE1-BDDF-6826E822FB30}"/>
              </a:ext>
            </a:extLst>
          </p:cNvPr>
          <p:cNvSpPr/>
          <p:nvPr userDrawn="1"/>
        </p:nvSpPr>
        <p:spPr>
          <a:xfrm>
            <a:off x="5565532" y="4604634"/>
            <a:ext cx="2563286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1112A-DFE3-4710-BD6E-D57E93F49217}"/>
              </a:ext>
            </a:extLst>
          </p:cNvPr>
          <p:cNvSpPr/>
          <p:nvPr userDrawn="1"/>
        </p:nvSpPr>
        <p:spPr>
          <a:xfrm>
            <a:off x="8967164" y="4604634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815" y="3194721"/>
            <a:ext cx="3540369" cy="46855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9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4" y="3194721"/>
            <a:ext cx="4857752" cy="4685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2125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1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6" r:id="rId2"/>
    <p:sldLayoutId id="2147483747" r:id="rId3"/>
    <p:sldLayoutId id="2147483757" r:id="rId4"/>
    <p:sldLayoutId id="2147483758" r:id="rId5"/>
    <p:sldLayoutId id="2147483750" r:id="rId6"/>
    <p:sldLayoutId id="2147483759" r:id="rId7"/>
    <p:sldLayoutId id="2147483746" r:id="rId8"/>
    <p:sldLayoutId id="2147483762" r:id="rId9"/>
    <p:sldLayoutId id="2147483764" r:id="rId10"/>
    <p:sldLayoutId id="2147483761" r:id="rId11"/>
    <p:sldLayoutId id="2147483765" r:id="rId12"/>
    <p:sldLayoutId id="2147483766" r:id="rId13"/>
    <p:sldLayoutId id="2147483763" r:id="rId14"/>
    <p:sldLayoutId id="214748376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B 어그로 Light" panose="02020603020101020101" pitchFamily="18" charset="-127"/>
          <a:ea typeface="SB 어그로 Light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B 어그로 Light" panose="02020603020101020101" pitchFamily="18" charset="-127"/>
          <a:ea typeface="SB 어그로 Light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B 어그로 Light" panose="02020603020101020101" pitchFamily="18" charset="-127"/>
          <a:ea typeface="SB 어그로 Light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B 어그로 Light" panose="02020603020101020101" pitchFamily="18" charset="-127"/>
          <a:ea typeface="SB 어그로 Light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B 어그로 Light" panose="02020603020101020101" pitchFamily="18" charset="-127"/>
          <a:ea typeface="SB 어그로 Light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0B8FE-A150-43F4-9807-87FCE3BB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5600" y="2990583"/>
            <a:ext cx="3860800" cy="1066778"/>
          </a:xfrm>
        </p:spPr>
        <p:txBody>
          <a:bodyPr anchor="ctr">
            <a:normAutofit fontScale="90000"/>
          </a:bodyPr>
          <a:lstStyle/>
          <a:p>
            <a:pPr algn="dist"/>
            <a:r>
              <a:rPr lang="ko-KR" altLang="en-US" dirty="0" err="1">
                <a:latin typeface="+mj-ea"/>
              </a:rPr>
              <a:t>푸앙카우의</a:t>
            </a:r>
            <a:r>
              <a:rPr lang="ko-KR" altLang="en-US" dirty="0">
                <a:latin typeface="+mj-ea"/>
              </a:rPr>
              <a:t> 추측</a:t>
            </a:r>
            <a:br>
              <a:rPr lang="en-US" altLang="ko-KR" dirty="0">
                <a:latin typeface="+mj-ea"/>
              </a:rPr>
            </a:br>
            <a:br>
              <a:rPr lang="en-US" altLang="ko-KR" sz="600" dirty="0">
                <a:latin typeface="+mj-ea"/>
              </a:rPr>
            </a:br>
            <a:r>
              <a:rPr lang="ko-KR" altLang="en-US" sz="2000" dirty="0">
                <a:latin typeface="+mj-ea"/>
              </a:rPr>
              <a:t>사용자 일정을 토대로 출발 시간 </a:t>
            </a:r>
            <a:br>
              <a:rPr lang="en-US" altLang="ko-KR" sz="2000" dirty="0">
                <a:latin typeface="+mj-ea"/>
              </a:rPr>
            </a:br>
            <a:r>
              <a:rPr lang="ko-KR" altLang="en-US" sz="2000" dirty="0">
                <a:latin typeface="+mj-ea"/>
              </a:rPr>
              <a:t>예측하는 위치정보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F9F38-7721-4345-9BBB-A3DC97962D39}"/>
              </a:ext>
            </a:extLst>
          </p:cNvPr>
          <p:cNvSpPr txBox="1"/>
          <p:nvPr/>
        </p:nvSpPr>
        <p:spPr>
          <a:xfrm>
            <a:off x="4165600" y="2593975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Made by </a:t>
            </a:r>
            <a:r>
              <a:rPr lang="en-US" altLang="ko-KR" dirty="0" err="1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CAUInTime</a:t>
            </a:r>
            <a:endParaRPr lang="ko-KR" altLang="en-US" dirty="0">
              <a:solidFill>
                <a:srgbClr val="F0F1F2"/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43990A-418C-4BF9-B3A6-B4446ABCC38D}"/>
              </a:ext>
            </a:extLst>
          </p:cNvPr>
          <p:cNvSpPr/>
          <p:nvPr/>
        </p:nvSpPr>
        <p:spPr>
          <a:xfrm>
            <a:off x="6422949" y="2768366"/>
            <a:ext cx="1463751" cy="605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777D7-E356-4665-8C49-2E7C5650C3FE}"/>
              </a:ext>
            </a:extLst>
          </p:cNvPr>
          <p:cNvSpPr txBox="1"/>
          <p:nvPr/>
        </p:nvSpPr>
        <p:spPr>
          <a:xfrm>
            <a:off x="4165600" y="2328347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2023 </a:t>
            </a:r>
            <a:r>
              <a:rPr lang="ko-KR" altLang="en-US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제 </a:t>
            </a:r>
            <a:r>
              <a:rPr lang="en-US" altLang="ko-KR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2</a:t>
            </a:r>
            <a:r>
              <a:rPr lang="ko-KR" altLang="en-US" sz="1400" dirty="0">
                <a:solidFill>
                  <a:srgbClr val="F0F1F2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차 응용통계학과 창업 공모전</a:t>
            </a:r>
          </a:p>
        </p:txBody>
      </p:sp>
    </p:spTree>
    <p:extLst>
      <p:ext uri="{BB962C8B-B14F-4D97-AF65-F5344CB8AC3E}">
        <p14:creationId xmlns:p14="http://schemas.microsoft.com/office/powerpoint/2010/main" val="135004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비즈니스 모델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8C793AD2-87B6-4A2B-9D36-9513A27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423" y="795460"/>
            <a:ext cx="4269154" cy="530103"/>
          </a:xfrm>
        </p:spPr>
        <p:txBody>
          <a:bodyPr>
            <a:noAutofit/>
          </a:bodyPr>
          <a:lstStyle/>
          <a:p>
            <a:pPr algn="ctr"/>
            <a:r>
              <a:rPr lang="en-US" altLang="ko-KR" sz="2500" dirty="0">
                <a:solidFill>
                  <a:srgbClr val="182240"/>
                </a:solidFill>
              </a:rPr>
              <a:t>CASE 1. </a:t>
            </a:r>
            <a:r>
              <a:rPr lang="ko-KR" altLang="en-US" sz="2500" dirty="0">
                <a:solidFill>
                  <a:srgbClr val="182240"/>
                </a:solidFill>
              </a:rPr>
              <a:t>무료 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6315C-F2BB-4A2F-A3B4-0945ABDADCBA}"/>
              </a:ext>
            </a:extLst>
          </p:cNvPr>
          <p:cNvGrpSpPr/>
          <p:nvPr/>
        </p:nvGrpSpPr>
        <p:grpSpPr>
          <a:xfrm>
            <a:off x="9760208" y="2214187"/>
            <a:ext cx="1170038" cy="1601021"/>
            <a:chOff x="9678590" y="2863029"/>
            <a:chExt cx="1170038" cy="1601021"/>
          </a:xfrm>
        </p:grpSpPr>
        <p:pic>
          <p:nvPicPr>
            <p:cNvPr id="1034" name="Picture 10" descr="스마트 폰 - 무료 사용자개 아이콘">
              <a:extLst>
                <a:ext uri="{FF2B5EF4-FFF2-40B4-BE49-F238E27FC236}">
                  <a16:creationId xmlns:a16="http://schemas.microsoft.com/office/drawing/2014/main" id="{022C6707-AAFC-47DA-A0FA-B0B092CEA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8590" y="2863029"/>
              <a:ext cx="1170038" cy="117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7C3C060-3AC8-4057-815A-36169B5CF2BA}"/>
                </a:ext>
              </a:extLst>
            </p:cNvPr>
            <p:cNvSpPr/>
            <p:nvPr/>
          </p:nvSpPr>
          <p:spPr>
            <a:xfrm>
              <a:off x="9796463" y="4080258"/>
              <a:ext cx="880270" cy="38379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25000"/>
                    </a:schemeClr>
                  </a:solidFill>
                  <a:latin typeface="+mj-ea"/>
                  <a:ea typeface="+mj-ea"/>
                </a:rPr>
                <a:t>사용자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2E2383-A3A4-455F-AE50-27C94DE7AF9C}"/>
              </a:ext>
            </a:extLst>
          </p:cNvPr>
          <p:cNvCxnSpPr>
            <a:cxnSpLocks/>
          </p:cNvCxnSpPr>
          <p:nvPr/>
        </p:nvCxnSpPr>
        <p:spPr>
          <a:xfrm flipV="1">
            <a:off x="7366000" y="3305992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8286E477-E78F-4C5B-9CFD-E9538FF2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07" y="2358714"/>
            <a:ext cx="2069585" cy="13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69465F-EAD9-449F-8824-35D897CFC7D6}"/>
              </a:ext>
            </a:extLst>
          </p:cNvPr>
          <p:cNvCxnSpPr>
            <a:cxnSpLocks/>
          </p:cNvCxnSpPr>
          <p:nvPr/>
        </p:nvCxnSpPr>
        <p:spPr>
          <a:xfrm flipH="1">
            <a:off x="7366000" y="2632892"/>
            <a:ext cx="2159000" cy="0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E43237-8EEB-48F6-A62B-D5C40C4331F7}"/>
              </a:ext>
            </a:extLst>
          </p:cNvPr>
          <p:cNvSpPr txBox="1"/>
          <p:nvPr/>
        </p:nvSpPr>
        <p:spPr>
          <a:xfrm>
            <a:off x="7588385" y="187670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건당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100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BE5D0-B76D-40AE-A639-C7ABCE7A5FF5}"/>
              </a:ext>
            </a:extLst>
          </p:cNvPr>
          <p:cNvSpPr txBox="1"/>
          <p:nvPr/>
        </p:nvSpPr>
        <p:spPr>
          <a:xfrm>
            <a:off x="7647321" y="3352314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피드백 및 리뷰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17281AE-01B0-4CD1-BA19-2A5965E3C567}"/>
              </a:ext>
            </a:extLst>
          </p:cNvPr>
          <p:cNvGrpSpPr/>
          <p:nvPr/>
        </p:nvGrpSpPr>
        <p:grpSpPr>
          <a:xfrm rot="16200000">
            <a:off x="5018831" y="3889184"/>
            <a:ext cx="1106739" cy="912131"/>
            <a:chOff x="3719260" y="2185291"/>
            <a:chExt cx="1106739" cy="912131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03051F2-3B89-460B-80A5-75E13612AC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272630" y="2247796"/>
              <a:ext cx="0" cy="1106739"/>
            </a:xfrm>
            <a:prstGeom prst="straightConnector1">
              <a:avLst/>
            </a:prstGeom>
            <a:ln w="57150">
              <a:solidFill>
                <a:schemeClr val="accent5">
                  <a:lumMod val="2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9F3299-082C-45AD-A68D-1B4A049B06FD}"/>
                </a:ext>
              </a:extLst>
            </p:cNvPr>
            <p:cNvSpPr txBox="1"/>
            <p:nvPr/>
          </p:nvSpPr>
          <p:spPr>
            <a:xfrm>
              <a:off x="3854729" y="2185291"/>
              <a:ext cx="923330" cy="3816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marR="0" lvl="0" algn="ctr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광고비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927DECC-02E4-4559-81C7-0733777368D1}"/>
                </a:ext>
              </a:extLst>
            </p:cNvPr>
            <p:cNvSpPr/>
            <p:nvPr/>
          </p:nvSpPr>
          <p:spPr>
            <a:xfrm>
              <a:off x="4053436" y="2502556"/>
              <a:ext cx="594866" cy="59486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+mj-ea"/>
                  <a:ea typeface="+mj-ea"/>
                </a:rPr>
                <a:t>\</a:t>
              </a:r>
              <a:endParaRPr lang="ko-KR" altLang="en-US" sz="3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17290BC-ECF0-42B3-9FF2-E2B408DA5D64}"/>
              </a:ext>
            </a:extLst>
          </p:cNvPr>
          <p:cNvGrpSpPr/>
          <p:nvPr/>
        </p:nvGrpSpPr>
        <p:grpSpPr>
          <a:xfrm>
            <a:off x="5283348" y="4911383"/>
            <a:ext cx="1489835" cy="1698967"/>
            <a:chOff x="1314556" y="2296778"/>
            <a:chExt cx="1489835" cy="1698967"/>
          </a:xfrm>
        </p:grpSpPr>
        <p:pic>
          <p:nvPicPr>
            <p:cNvPr id="1040" name="Picture 16" descr="자기계발 - 무료 웰빙개 아이콘">
              <a:extLst>
                <a:ext uri="{FF2B5EF4-FFF2-40B4-BE49-F238E27FC236}">
                  <a16:creationId xmlns:a16="http://schemas.microsoft.com/office/drawing/2014/main" id="{17D249D9-1799-46DF-891E-9B3CF875C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861" y="2296778"/>
              <a:ext cx="1008776" cy="100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AD964A7-A944-43F0-BC15-1FF6492813C3}"/>
                </a:ext>
              </a:extLst>
            </p:cNvPr>
            <p:cNvSpPr/>
            <p:nvPr/>
          </p:nvSpPr>
          <p:spPr>
            <a:xfrm>
              <a:off x="1314556" y="3340470"/>
              <a:ext cx="1489835" cy="65527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25000"/>
                    </a:schemeClr>
                  </a:solidFill>
                  <a:latin typeface="+mj-ea"/>
                  <a:ea typeface="+mj-ea"/>
                </a:rPr>
                <a:t>자기계발 어플</a:t>
              </a: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C9EF932-4407-4D2D-8947-B309589CC2F0}"/>
              </a:ext>
            </a:extLst>
          </p:cNvPr>
          <p:cNvCxnSpPr>
            <a:cxnSpLocks/>
          </p:cNvCxnSpPr>
          <p:nvPr/>
        </p:nvCxnSpPr>
        <p:spPr>
          <a:xfrm flipV="1">
            <a:off x="2666999" y="3305991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코인 - 무료 사업개 아이콘">
            <a:extLst>
              <a:ext uri="{FF2B5EF4-FFF2-40B4-BE49-F238E27FC236}">
                <a16:creationId xmlns:a16="http://schemas.microsoft.com/office/drawing/2014/main" id="{907524CC-B941-4778-ACAF-2170B297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081" y="2323741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CB3952-5C34-475E-B7D6-1E7419EB74A0}"/>
              </a:ext>
            </a:extLst>
          </p:cNvPr>
          <p:cNvCxnSpPr>
            <a:cxnSpLocks/>
          </p:cNvCxnSpPr>
          <p:nvPr/>
        </p:nvCxnSpPr>
        <p:spPr>
          <a:xfrm>
            <a:off x="6236834" y="3781425"/>
            <a:ext cx="0" cy="1106742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DBF942-362E-4F6D-AF49-46956A59700B}"/>
              </a:ext>
            </a:extLst>
          </p:cNvPr>
          <p:cNvSpPr txBox="1"/>
          <p:nvPr/>
        </p:nvSpPr>
        <p:spPr>
          <a:xfrm rot="16200000">
            <a:off x="5968635" y="4158133"/>
            <a:ext cx="1169551" cy="38164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R="0" lvl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배너 광고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52BDC7-5C5F-4E5A-BB58-88DF865A63D7}"/>
              </a:ext>
            </a:extLst>
          </p:cNvPr>
          <p:cNvCxnSpPr>
            <a:cxnSpLocks/>
            <a:stCxn id="86" idx="0"/>
            <a:endCxn id="113" idx="0"/>
          </p:cNvCxnSpPr>
          <p:nvPr/>
        </p:nvCxnSpPr>
        <p:spPr>
          <a:xfrm rot="16200000" flipH="1" flipV="1">
            <a:off x="6030298" y="-2080528"/>
            <a:ext cx="66311" cy="8509525"/>
          </a:xfrm>
          <a:prstGeom prst="bentConnector3">
            <a:avLst>
              <a:gd name="adj1" fmla="val -723952"/>
            </a:avLst>
          </a:prstGeom>
          <a:ln w="57150">
            <a:solidFill>
              <a:schemeClr val="bg2">
                <a:lumMod val="2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12557D72-F424-4A52-AB45-FEACA6D4C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215" y="2141080"/>
            <a:ext cx="362001" cy="45719"/>
          </a:xfrm>
          <a:prstGeom prst="rect">
            <a:avLst/>
          </a:prstGeom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4380BD8-ED85-4A00-A1C9-8252320A886A}"/>
              </a:ext>
            </a:extLst>
          </p:cNvPr>
          <p:cNvCxnSpPr>
            <a:cxnSpLocks/>
          </p:cNvCxnSpPr>
          <p:nvPr/>
        </p:nvCxnSpPr>
        <p:spPr>
          <a:xfrm flipV="1">
            <a:off x="2666999" y="2623202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0" descr="코인 - 무료 사업개 아이콘">
            <a:extLst>
              <a:ext uri="{FF2B5EF4-FFF2-40B4-BE49-F238E27FC236}">
                <a16:creationId xmlns:a16="http://schemas.microsoft.com/office/drawing/2014/main" id="{F2DE63E7-50EF-4549-B7B7-7F9C3E831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15" y="1380352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DC4BC95-E987-4471-B237-1F1C769841E2}"/>
              </a:ext>
            </a:extLst>
          </p:cNvPr>
          <p:cNvSpPr txBox="1"/>
          <p:nvPr/>
        </p:nvSpPr>
        <p:spPr>
          <a:xfrm>
            <a:off x="5379718" y="1819581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포인트로 상품 구매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07" name="Picture 20" descr="코인 - 무료 사업개 아이콘">
            <a:extLst>
              <a:ext uri="{FF2B5EF4-FFF2-40B4-BE49-F238E27FC236}">
                <a16:creationId xmlns:a16="http://schemas.microsoft.com/office/drawing/2014/main" id="{591C0C62-B51B-4284-8710-5AB08CAF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80" y="2323741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56855EC-44C8-487A-A0B4-D129A55A490D}"/>
              </a:ext>
            </a:extLst>
          </p:cNvPr>
          <p:cNvSpPr txBox="1"/>
          <p:nvPr/>
        </p:nvSpPr>
        <p:spPr>
          <a:xfrm>
            <a:off x="2824290" y="187670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 환급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6D1BCB-063E-4B30-8452-E5505DD4D7FA}"/>
              </a:ext>
            </a:extLst>
          </p:cNvPr>
          <p:cNvSpPr txBox="1"/>
          <p:nvPr/>
        </p:nvSpPr>
        <p:spPr>
          <a:xfrm>
            <a:off x="2868368" y="3573356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현금 지급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FDE8D77-2BFB-4C74-A281-505E41B5DB3B}"/>
              </a:ext>
            </a:extLst>
          </p:cNvPr>
          <p:cNvSpPr/>
          <p:nvPr/>
        </p:nvSpPr>
        <p:spPr>
          <a:xfrm rot="16200000">
            <a:off x="3428052" y="3014698"/>
            <a:ext cx="594866" cy="5948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\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46" name="Picture 22" descr="상점 - 무료 건물개 아이콘">
            <a:extLst>
              <a:ext uri="{FF2B5EF4-FFF2-40B4-BE49-F238E27FC236}">
                <a16:creationId xmlns:a16="http://schemas.microsoft.com/office/drawing/2014/main" id="{430CAC73-614F-45FD-B09E-EAAC9150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3" y="2258350"/>
            <a:ext cx="1170039" cy="117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DDFCB34-1D38-42CE-B87A-A2AD6EE1F5F9}"/>
              </a:ext>
            </a:extLst>
          </p:cNvPr>
          <p:cNvSpPr/>
          <p:nvPr/>
        </p:nvSpPr>
        <p:spPr>
          <a:xfrm>
            <a:off x="1364607" y="3478787"/>
            <a:ext cx="880270" cy="3837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상점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34F4361-F541-41C5-A73E-531D3B1B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690" y="2207391"/>
            <a:ext cx="362001" cy="4571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85171F6-4BBE-43C6-9407-F3996A9ED00A}"/>
              </a:ext>
            </a:extLst>
          </p:cNvPr>
          <p:cNvSpPr txBox="1"/>
          <p:nvPr/>
        </p:nvSpPr>
        <p:spPr>
          <a:xfrm>
            <a:off x="6516346" y="1257812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매칭 수수료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1.5%</a:t>
            </a: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95781C65-5EDD-4213-8C4F-46F44772EBF1}"/>
              </a:ext>
            </a:extLst>
          </p:cNvPr>
          <p:cNvCxnSpPr>
            <a:cxnSpLocks/>
            <a:stCxn id="125" idx="2"/>
            <a:endCxn id="127" idx="2"/>
          </p:cNvCxnSpPr>
          <p:nvPr/>
        </p:nvCxnSpPr>
        <p:spPr>
          <a:xfrm rot="5400000" flipH="1">
            <a:off x="8551116" y="2107230"/>
            <a:ext cx="161982" cy="3426240"/>
          </a:xfrm>
          <a:prstGeom prst="bentConnector3">
            <a:avLst>
              <a:gd name="adj1" fmla="val -141127"/>
            </a:avLst>
          </a:prstGeom>
          <a:ln w="57150">
            <a:solidFill>
              <a:schemeClr val="bg2">
                <a:lumMod val="2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D4A8412D-4DB4-467D-9EFF-A80CEFEA9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226" y="3855622"/>
            <a:ext cx="362001" cy="4571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C5900D80-6E5F-48FC-8DC8-4AB877273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986" y="3693640"/>
            <a:ext cx="362001" cy="4571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901E5456-E711-4267-B2DE-5D1539DD6063}"/>
              </a:ext>
            </a:extLst>
          </p:cNvPr>
          <p:cNvSpPr txBox="1"/>
          <p:nvPr/>
        </p:nvSpPr>
        <p:spPr>
          <a:xfrm>
            <a:off x="7682501" y="373395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매칭 수수료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1.5%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EF5ED20-E9F8-4F0A-A20E-E36D0781D205}"/>
              </a:ext>
            </a:extLst>
          </p:cNvPr>
          <p:cNvSpPr txBox="1"/>
          <p:nvPr/>
        </p:nvSpPr>
        <p:spPr>
          <a:xfrm>
            <a:off x="7285349" y="4209284"/>
            <a:ext cx="2477746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포인트로 유료서비스 기능 개별 구매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31" name="Picture 20" descr="코인 - 무료 사업개 아이콘">
            <a:extLst>
              <a:ext uri="{FF2B5EF4-FFF2-40B4-BE49-F238E27FC236}">
                <a16:creationId xmlns:a16="http://schemas.microsoft.com/office/drawing/2014/main" id="{DD85FF41-B2CA-4532-A5DE-D10873629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52" y="3778894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10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비즈니스 모델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8C793AD2-87B6-4A2B-9D36-9513A27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423" y="795460"/>
            <a:ext cx="4269154" cy="530103"/>
          </a:xfrm>
        </p:spPr>
        <p:txBody>
          <a:bodyPr>
            <a:noAutofit/>
          </a:bodyPr>
          <a:lstStyle/>
          <a:p>
            <a:pPr algn="ctr"/>
            <a:r>
              <a:rPr lang="en-US" altLang="ko-KR" sz="2500" dirty="0">
                <a:solidFill>
                  <a:srgbClr val="182240"/>
                </a:solidFill>
              </a:rPr>
              <a:t>CASE 2. </a:t>
            </a:r>
            <a:r>
              <a:rPr lang="ko-KR" altLang="en-US" sz="2500" dirty="0">
                <a:solidFill>
                  <a:srgbClr val="182240"/>
                </a:solidFill>
              </a:rPr>
              <a:t>유료 서비스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A58C15-349D-47C3-8B00-A0C613034A77}"/>
              </a:ext>
            </a:extLst>
          </p:cNvPr>
          <p:cNvGrpSpPr/>
          <p:nvPr/>
        </p:nvGrpSpPr>
        <p:grpSpPr>
          <a:xfrm>
            <a:off x="957523" y="2289826"/>
            <a:ext cx="4664075" cy="2297659"/>
            <a:chOff x="457200" y="2130293"/>
            <a:chExt cx="5803900" cy="2597413"/>
          </a:xfrm>
        </p:grpSpPr>
        <p:pic>
          <p:nvPicPr>
            <p:cNvPr id="6145" name="_x499028776">
              <a:extLst>
                <a:ext uri="{FF2B5EF4-FFF2-40B4-BE49-F238E27FC236}">
                  <a16:creationId xmlns:a16="http://schemas.microsoft.com/office/drawing/2014/main" id="{B92279D4-B08F-4C64-843C-6356B2ABB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130293"/>
              <a:ext cx="5803900" cy="259741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33C1B7-8CE2-4BE8-B56B-2434CB5D0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1689" y="4333162"/>
              <a:ext cx="1021495" cy="23645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8A56356-7F0C-44BF-9F3B-E39EADB4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4906" y="3694898"/>
              <a:ext cx="126784" cy="8747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34012B-E1FE-464E-96FF-889D2BE8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412" y="4333162"/>
              <a:ext cx="1021495" cy="236457"/>
            </a:xfrm>
            <a:prstGeom prst="rect">
              <a:avLst/>
            </a:prstGeom>
          </p:spPr>
        </p:pic>
      </p:grpSp>
      <p:sp>
        <p:nvSpPr>
          <p:cNvPr id="24" name="제목 2">
            <a:extLst>
              <a:ext uri="{FF2B5EF4-FFF2-40B4-BE49-F238E27FC236}">
                <a16:creationId xmlns:a16="http://schemas.microsoft.com/office/drawing/2014/main" id="{A1300BC0-0FD0-4027-BAC5-D5F6B7C0F90D}"/>
              </a:ext>
            </a:extLst>
          </p:cNvPr>
          <p:cNvSpPr txBox="1">
            <a:spLocks/>
          </p:cNvSpPr>
          <p:nvPr/>
        </p:nvSpPr>
        <p:spPr>
          <a:xfrm>
            <a:off x="627324" y="1706055"/>
            <a:ext cx="5324475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182240"/>
                </a:solidFill>
              </a:rPr>
              <a:t>1. </a:t>
            </a:r>
            <a:r>
              <a:rPr lang="ko-KR" altLang="en-US" sz="2000" dirty="0">
                <a:solidFill>
                  <a:srgbClr val="182240"/>
                </a:solidFill>
              </a:rPr>
              <a:t>실시간 데이터를 활용한 경로 변경 안내 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7086B4-C7F5-4485-8DA5-658DD3D04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631" y="2289826"/>
            <a:ext cx="2811481" cy="22976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9" name="제목 2">
            <a:extLst>
              <a:ext uri="{FF2B5EF4-FFF2-40B4-BE49-F238E27FC236}">
                <a16:creationId xmlns:a16="http://schemas.microsoft.com/office/drawing/2014/main" id="{531E10DF-2E10-434A-8DFD-5F456712F909}"/>
              </a:ext>
            </a:extLst>
          </p:cNvPr>
          <p:cNvSpPr txBox="1">
            <a:spLocks/>
          </p:cNvSpPr>
          <p:nvPr/>
        </p:nvSpPr>
        <p:spPr>
          <a:xfrm>
            <a:off x="7688629" y="1706055"/>
            <a:ext cx="2811482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182240"/>
                </a:solidFill>
              </a:rPr>
              <a:t>2. </a:t>
            </a:r>
            <a:r>
              <a:rPr lang="ko-KR" altLang="en-US" sz="2000" dirty="0">
                <a:solidFill>
                  <a:srgbClr val="182240"/>
                </a:solidFill>
              </a:rPr>
              <a:t>일정 반복 등록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7733F-2C3C-4C4C-B440-99D77778BFA7}"/>
              </a:ext>
            </a:extLst>
          </p:cNvPr>
          <p:cNvSpPr txBox="1"/>
          <p:nvPr/>
        </p:nvSpPr>
        <p:spPr>
          <a:xfrm>
            <a:off x="566258" y="4752221"/>
            <a:ext cx="5446604" cy="156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교통 혼잡도나 기상 상태와 같이 실시간 변경되는 요인이 존재</a:t>
            </a:r>
            <a:r>
              <a:rPr lang="en-US" altLang="ko-KR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도착 시간에 알맞은 시간에 도착할 수 있도록 경로를 조정해주는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도착 보장 시스템으로 천재지변이 일어나지 않았다면 경로를 </a:t>
            </a:r>
            <a:r>
              <a:rPr lang="ko-KR" altLang="en-US" sz="15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바꿔서라도</a:t>
            </a:r>
            <a:r>
              <a:rPr lang="ko-KR" altLang="en-US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늦지 않도록 보장해줌</a:t>
            </a:r>
            <a:r>
              <a:rPr lang="en-US" altLang="ko-KR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택시비 지원 등 이벤트도 진행 예정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8A043-36DD-461D-8874-D99EE906E1EB}"/>
              </a:ext>
            </a:extLst>
          </p:cNvPr>
          <p:cNvSpPr txBox="1"/>
          <p:nvPr/>
        </p:nvSpPr>
        <p:spPr>
          <a:xfrm>
            <a:off x="6517038" y="4752221"/>
            <a:ext cx="5154665" cy="186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교통 혼잡도나 기상 상태와 같이 실시간 변경되는 정보를 고려하여 같은 일정이더라도 일찍 출발할 필요성이 존재함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반복 일정이더라도 같은 시간을 설정하는 것이 아닌 날짜에 맞는 최적 일정을 설정해줌</a:t>
            </a:r>
            <a:r>
              <a:rPr lang="en-US" altLang="ko-KR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.</a:t>
            </a: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한번의 일정 등록으로 지속적인 안내가 가능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marR="0" lvl="0" indent="-285750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무료 회원의 경우 포인트와 설문 참여 시 서비스 제한적 이용 가능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09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비즈니스 모델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8C793AD2-87B6-4A2B-9D36-9513A27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423" y="795460"/>
            <a:ext cx="4269154" cy="530103"/>
          </a:xfrm>
        </p:spPr>
        <p:txBody>
          <a:bodyPr>
            <a:noAutofit/>
          </a:bodyPr>
          <a:lstStyle/>
          <a:p>
            <a:pPr algn="ctr"/>
            <a:r>
              <a:rPr lang="en-US" altLang="ko-KR" sz="2500" dirty="0">
                <a:solidFill>
                  <a:srgbClr val="182240"/>
                </a:solidFill>
              </a:rPr>
              <a:t>CASE 2. </a:t>
            </a:r>
            <a:r>
              <a:rPr lang="ko-KR" altLang="en-US" sz="2500" dirty="0">
                <a:solidFill>
                  <a:srgbClr val="182240"/>
                </a:solidFill>
              </a:rPr>
              <a:t>유료 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26315C-F2BB-4A2F-A3B4-0945ABDADCBA}"/>
              </a:ext>
            </a:extLst>
          </p:cNvPr>
          <p:cNvGrpSpPr/>
          <p:nvPr/>
        </p:nvGrpSpPr>
        <p:grpSpPr>
          <a:xfrm>
            <a:off x="9760208" y="2214187"/>
            <a:ext cx="1170038" cy="1601021"/>
            <a:chOff x="9678590" y="2863029"/>
            <a:chExt cx="1170038" cy="1601021"/>
          </a:xfrm>
        </p:grpSpPr>
        <p:pic>
          <p:nvPicPr>
            <p:cNvPr id="1034" name="Picture 10" descr="스마트 폰 - 무료 사용자개 아이콘">
              <a:extLst>
                <a:ext uri="{FF2B5EF4-FFF2-40B4-BE49-F238E27FC236}">
                  <a16:creationId xmlns:a16="http://schemas.microsoft.com/office/drawing/2014/main" id="{022C6707-AAFC-47DA-A0FA-B0B092CEA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8590" y="2863029"/>
              <a:ext cx="1170038" cy="117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7C3C060-3AC8-4057-815A-36169B5CF2BA}"/>
                </a:ext>
              </a:extLst>
            </p:cNvPr>
            <p:cNvSpPr/>
            <p:nvPr/>
          </p:nvSpPr>
          <p:spPr>
            <a:xfrm>
              <a:off x="9796463" y="4080258"/>
              <a:ext cx="880270" cy="38379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25000"/>
                    </a:schemeClr>
                  </a:solidFill>
                  <a:latin typeface="+mj-ea"/>
                  <a:ea typeface="+mj-ea"/>
                </a:rPr>
                <a:t>사용자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2E2383-A3A4-455F-AE50-27C94DE7AF9C}"/>
              </a:ext>
            </a:extLst>
          </p:cNvPr>
          <p:cNvCxnSpPr>
            <a:cxnSpLocks/>
          </p:cNvCxnSpPr>
          <p:nvPr/>
        </p:nvCxnSpPr>
        <p:spPr>
          <a:xfrm flipV="1">
            <a:off x="7366000" y="3305992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8286E477-E78F-4C5B-9CFD-E9538FF2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07" y="2358714"/>
            <a:ext cx="2069585" cy="13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69465F-EAD9-449F-8824-35D897CFC7D6}"/>
              </a:ext>
            </a:extLst>
          </p:cNvPr>
          <p:cNvCxnSpPr>
            <a:cxnSpLocks/>
          </p:cNvCxnSpPr>
          <p:nvPr/>
        </p:nvCxnSpPr>
        <p:spPr>
          <a:xfrm flipH="1">
            <a:off x="7366000" y="2632892"/>
            <a:ext cx="2159000" cy="0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E43237-8EEB-48F6-A62B-D5C40C4331F7}"/>
              </a:ext>
            </a:extLst>
          </p:cNvPr>
          <p:cNvSpPr txBox="1"/>
          <p:nvPr/>
        </p:nvSpPr>
        <p:spPr>
          <a:xfrm>
            <a:off x="7588385" y="187670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건당 </a:t>
            </a:r>
            <a:r>
              <a:rPr lang="en-US" altLang="ko-KR" sz="16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200</a:t>
            </a:r>
            <a:r>
              <a:rPr lang="ko-KR" altLang="en-US" sz="1600" b="1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BE5D0-B76D-40AE-A639-C7ABCE7A5FF5}"/>
              </a:ext>
            </a:extLst>
          </p:cNvPr>
          <p:cNvSpPr txBox="1"/>
          <p:nvPr/>
        </p:nvSpPr>
        <p:spPr>
          <a:xfrm>
            <a:off x="7588384" y="161370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피드백 및 리뷰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17281AE-01B0-4CD1-BA19-2A5965E3C567}"/>
              </a:ext>
            </a:extLst>
          </p:cNvPr>
          <p:cNvGrpSpPr/>
          <p:nvPr/>
        </p:nvGrpSpPr>
        <p:grpSpPr>
          <a:xfrm rot="16200000">
            <a:off x="5018831" y="3889184"/>
            <a:ext cx="1106739" cy="912131"/>
            <a:chOff x="3719260" y="2185291"/>
            <a:chExt cx="1106739" cy="912131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03051F2-3B89-460B-80A5-75E13612AC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272630" y="2247796"/>
              <a:ext cx="0" cy="1106739"/>
            </a:xfrm>
            <a:prstGeom prst="straightConnector1">
              <a:avLst/>
            </a:prstGeom>
            <a:ln w="57150">
              <a:solidFill>
                <a:schemeClr val="accent5">
                  <a:lumMod val="2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9F3299-082C-45AD-A68D-1B4A049B06FD}"/>
                </a:ext>
              </a:extLst>
            </p:cNvPr>
            <p:cNvSpPr txBox="1"/>
            <p:nvPr/>
          </p:nvSpPr>
          <p:spPr>
            <a:xfrm>
              <a:off x="3854729" y="2185291"/>
              <a:ext cx="923330" cy="3816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marR="0" lvl="0" algn="ctr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광고비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927DECC-02E4-4559-81C7-0733777368D1}"/>
                </a:ext>
              </a:extLst>
            </p:cNvPr>
            <p:cNvSpPr/>
            <p:nvPr/>
          </p:nvSpPr>
          <p:spPr>
            <a:xfrm>
              <a:off x="4053436" y="2502556"/>
              <a:ext cx="594866" cy="59486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+mj-ea"/>
                  <a:ea typeface="+mj-ea"/>
                </a:rPr>
                <a:t>\</a:t>
              </a:r>
              <a:endParaRPr lang="ko-KR" altLang="en-US" sz="3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17290BC-ECF0-42B3-9FF2-E2B408DA5D64}"/>
              </a:ext>
            </a:extLst>
          </p:cNvPr>
          <p:cNvGrpSpPr/>
          <p:nvPr/>
        </p:nvGrpSpPr>
        <p:grpSpPr>
          <a:xfrm>
            <a:off x="5283348" y="4911383"/>
            <a:ext cx="1489835" cy="1684680"/>
            <a:chOff x="1314556" y="2296778"/>
            <a:chExt cx="1489835" cy="1684680"/>
          </a:xfrm>
        </p:grpSpPr>
        <p:pic>
          <p:nvPicPr>
            <p:cNvPr id="1040" name="Picture 16" descr="자기계발 - 무료 웰빙개 아이콘">
              <a:extLst>
                <a:ext uri="{FF2B5EF4-FFF2-40B4-BE49-F238E27FC236}">
                  <a16:creationId xmlns:a16="http://schemas.microsoft.com/office/drawing/2014/main" id="{17D249D9-1799-46DF-891E-9B3CF875C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861" y="2296778"/>
              <a:ext cx="1008776" cy="100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AD964A7-A944-43F0-BC15-1FF6492813C3}"/>
                </a:ext>
              </a:extLst>
            </p:cNvPr>
            <p:cNvSpPr/>
            <p:nvPr/>
          </p:nvSpPr>
          <p:spPr>
            <a:xfrm>
              <a:off x="1314556" y="3340470"/>
              <a:ext cx="1489835" cy="64098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5">
                      <a:lumMod val="25000"/>
                    </a:schemeClr>
                  </a:solidFill>
                  <a:latin typeface="+mj-ea"/>
                  <a:ea typeface="+mj-ea"/>
                </a:rPr>
                <a:t>자기계발 어플</a:t>
              </a: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C9EF932-4407-4D2D-8947-B309589CC2F0}"/>
              </a:ext>
            </a:extLst>
          </p:cNvPr>
          <p:cNvCxnSpPr>
            <a:cxnSpLocks/>
          </p:cNvCxnSpPr>
          <p:nvPr/>
        </p:nvCxnSpPr>
        <p:spPr>
          <a:xfrm flipV="1">
            <a:off x="2666999" y="3305991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코인 - 무료 사업개 아이콘">
            <a:extLst>
              <a:ext uri="{FF2B5EF4-FFF2-40B4-BE49-F238E27FC236}">
                <a16:creationId xmlns:a16="http://schemas.microsoft.com/office/drawing/2014/main" id="{907524CC-B941-4778-ACAF-2170B297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081" y="2323741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CB3952-5C34-475E-B7D6-1E7419EB74A0}"/>
              </a:ext>
            </a:extLst>
          </p:cNvPr>
          <p:cNvCxnSpPr>
            <a:cxnSpLocks/>
          </p:cNvCxnSpPr>
          <p:nvPr/>
        </p:nvCxnSpPr>
        <p:spPr>
          <a:xfrm>
            <a:off x="6236834" y="3781425"/>
            <a:ext cx="0" cy="1106742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DBF942-362E-4F6D-AF49-46956A59700B}"/>
              </a:ext>
            </a:extLst>
          </p:cNvPr>
          <p:cNvSpPr txBox="1"/>
          <p:nvPr/>
        </p:nvSpPr>
        <p:spPr>
          <a:xfrm rot="16200000">
            <a:off x="5968635" y="4158133"/>
            <a:ext cx="1169551" cy="38164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R="0" lvl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배너 광고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52BDC7-5C5F-4E5A-BB58-88DF865A63D7}"/>
              </a:ext>
            </a:extLst>
          </p:cNvPr>
          <p:cNvCxnSpPr>
            <a:cxnSpLocks/>
            <a:stCxn id="86" idx="0"/>
            <a:endCxn id="113" idx="0"/>
          </p:cNvCxnSpPr>
          <p:nvPr/>
        </p:nvCxnSpPr>
        <p:spPr>
          <a:xfrm rot="16200000" flipH="1" flipV="1">
            <a:off x="6030298" y="-2080528"/>
            <a:ext cx="66311" cy="8509525"/>
          </a:xfrm>
          <a:prstGeom prst="bentConnector3">
            <a:avLst>
              <a:gd name="adj1" fmla="val -723952"/>
            </a:avLst>
          </a:prstGeom>
          <a:ln w="57150">
            <a:solidFill>
              <a:schemeClr val="bg2">
                <a:lumMod val="2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12557D72-F424-4A52-AB45-FEACA6D4C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215" y="2141080"/>
            <a:ext cx="362001" cy="45719"/>
          </a:xfrm>
          <a:prstGeom prst="rect">
            <a:avLst/>
          </a:prstGeom>
        </p:spPr>
      </p:pic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4380BD8-ED85-4A00-A1C9-8252320A886A}"/>
              </a:ext>
            </a:extLst>
          </p:cNvPr>
          <p:cNvCxnSpPr>
            <a:cxnSpLocks/>
          </p:cNvCxnSpPr>
          <p:nvPr/>
        </p:nvCxnSpPr>
        <p:spPr>
          <a:xfrm flipV="1">
            <a:off x="2666999" y="2623202"/>
            <a:ext cx="2159000" cy="1"/>
          </a:xfrm>
          <a:prstGeom prst="straightConnector1">
            <a:avLst/>
          </a:prstGeom>
          <a:ln w="57150">
            <a:solidFill>
              <a:schemeClr val="accent5">
                <a:lumMod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0" descr="코인 - 무료 사업개 아이콘">
            <a:extLst>
              <a:ext uri="{FF2B5EF4-FFF2-40B4-BE49-F238E27FC236}">
                <a16:creationId xmlns:a16="http://schemas.microsoft.com/office/drawing/2014/main" id="{F2DE63E7-50EF-4549-B7B7-7F9C3E831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15" y="1380352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DC4BC95-E987-4471-B237-1F1C769841E2}"/>
              </a:ext>
            </a:extLst>
          </p:cNvPr>
          <p:cNvSpPr txBox="1"/>
          <p:nvPr/>
        </p:nvSpPr>
        <p:spPr>
          <a:xfrm>
            <a:off x="5379718" y="1819581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포인트로 상품 구매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07" name="Picture 20" descr="코인 - 무료 사업개 아이콘">
            <a:extLst>
              <a:ext uri="{FF2B5EF4-FFF2-40B4-BE49-F238E27FC236}">
                <a16:creationId xmlns:a16="http://schemas.microsoft.com/office/drawing/2014/main" id="{591C0C62-B51B-4284-8710-5AB08CAFC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80" y="2323741"/>
            <a:ext cx="552838" cy="5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56855EC-44C8-487A-A0B4-D129A55A490D}"/>
              </a:ext>
            </a:extLst>
          </p:cNvPr>
          <p:cNvSpPr txBox="1"/>
          <p:nvPr/>
        </p:nvSpPr>
        <p:spPr>
          <a:xfrm>
            <a:off x="2824290" y="1876707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포인트 교환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6D1BCB-063E-4B30-8452-E5505DD4D7FA}"/>
              </a:ext>
            </a:extLst>
          </p:cNvPr>
          <p:cNvSpPr txBox="1"/>
          <p:nvPr/>
        </p:nvSpPr>
        <p:spPr>
          <a:xfrm>
            <a:off x="2868368" y="3573356"/>
            <a:ext cx="1714231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현금 교환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FDE8D77-2BFB-4C74-A281-505E41B5DB3B}"/>
              </a:ext>
            </a:extLst>
          </p:cNvPr>
          <p:cNvSpPr/>
          <p:nvPr/>
        </p:nvSpPr>
        <p:spPr>
          <a:xfrm rot="16200000">
            <a:off x="3428052" y="3014698"/>
            <a:ext cx="594866" cy="5948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\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46" name="Picture 22" descr="상점 - 무료 건물개 아이콘">
            <a:extLst>
              <a:ext uri="{FF2B5EF4-FFF2-40B4-BE49-F238E27FC236}">
                <a16:creationId xmlns:a16="http://schemas.microsoft.com/office/drawing/2014/main" id="{430CAC73-614F-45FD-B09E-EAAC9150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3" y="2258350"/>
            <a:ext cx="1170039" cy="117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DDFCB34-1D38-42CE-B87A-A2AD6EE1F5F9}"/>
              </a:ext>
            </a:extLst>
          </p:cNvPr>
          <p:cNvSpPr/>
          <p:nvPr/>
        </p:nvSpPr>
        <p:spPr>
          <a:xfrm>
            <a:off x="1364607" y="3478787"/>
            <a:ext cx="880270" cy="3837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25000"/>
                  </a:schemeClr>
                </a:solidFill>
                <a:latin typeface="+mj-ea"/>
                <a:ea typeface="+mj-ea"/>
              </a:rPr>
              <a:t>상점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34F4361-F541-41C5-A73E-531D3B1B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690" y="2207391"/>
            <a:ext cx="362001" cy="45719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49FC5A22-6AE2-4A20-A701-C6E0C44C1D2A}"/>
              </a:ext>
            </a:extLst>
          </p:cNvPr>
          <p:cNvSpPr/>
          <p:nvPr/>
        </p:nvSpPr>
        <p:spPr>
          <a:xfrm rot="16200000">
            <a:off x="8169081" y="3028446"/>
            <a:ext cx="594866" cy="5948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\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58C9E8-FAA2-4610-B363-28FB34361BDA}"/>
              </a:ext>
            </a:extLst>
          </p:cNvPr>
          <p:cNvSpPr txBox="1"/>
          <p:nvPr/>
        </p:nvSpPr>
        <p:spPr>
          <a:xfrm>
            <a:off x="7251728" y="3594680"/>
            <a:ext cx="2505416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구독료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월 </a:t>
            </a:r>
            <a:r>
              <a:rPr lang="en-US" altLang="ko-KR" sz="1600" b="1" dirty="0">
                <a:solidFill>
                  <a:srgbClr val="354B8D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54B8D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,500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B8D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54B8D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15</a:t>
            </a:r>
            <a:r>
              <a:rPr lang="en-US" altLang="ko-KR" sz="1600" b="1" dirty="0">
                <a:solidFill>
                  <a:srgbClr val="354B8D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,000</a:t>
            </a:r>
            <a:r>
              <a:rPr lang="ko-KR" altLang="en-US" sz="1600" b="1" dirty="0">
                <a:solidFill>
                  <a:srgbClr val="354B8D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원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6507A-4B99-4C4F-96C3-E5D1DB2CCED9}"/>
              </a:ext>
            </a:extLst>
          </p:cNvPr>
          <p:cNvSpPr txBox="1"/>
          <p:nvPr/>
        </p:nvSpPr>
        <p:spPr>
          <a:xfrm>
            <a:off x="6516346" y="1257812"/>
            <a:ext cx="1714231" cy="41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highlight>
                  <a:srgbClr val="FFFFCC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매칭 수수료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highlight>
                  <a:srgbClr val="FFFFCC"/>
                </a:highligh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1%</a:t>
            </a:r>
          </a:p>
        </p:txBody>
      </p:sp>
    </p:spTree>
    <p:extLst>
      <p:ext uri="{BB962C8B-B14F-4D97-AF65-F5344CB8AC3E}">
        <p14:creationId xmlns:p14="http://schemas.microsoft.com/office/powerpoint/2010/main" val="136347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고객 여정 지도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8C793AD2-87B6-4A2B-9D36-9513A27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423" y="795460"/>
            <a:ext cx="4269154" cy="530103"/>
          </a:xfrm>
        </p:spPr>
        <p:txBody>
          <a:bodyPr>
            <a:noAutofit/>
          </a:bodyPr>
          <a:lstStyle/>
          <a:p>
            <a:pPr algn="ctr"/>
            <a:r>
              <a:rPr lang="ko-KR" altLang="en-US" sz="2500" dirty="0">
                <a:solidFill>
                  <a:srgbClr val="182240"/>
                </a:solidFill>
              </a:rPr>
              <a:t>고객 여정 지도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70FFCA-7909-C695-4C63-5F19D933D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61845"/>
              </p:ext>
            </p:extLst>
          </p:nvPr>
        </p:nvGraphicFramePr>
        <p:xfrm>
          <a:off x="859466" y="1325563"/>
          <a:ext cx="10677613" cy="47242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5967">
                  <a:extLst>
                    <a:ext uri="{9D8B030D-6E8A-4147-A177-3AD203B41FA5}">
                      <a16:colId xmlns:a16="http://schemas.microsoft.com/office/drawing/2014/main" val="837820275"/>
                    </a:ext>
                  </a:extLst>
                </a:gridCol>
                <a:gridCol w="585507">
                  <a:extLst>
                    <a:ext uri="{9D8B030D-6E8A-4147-A177-3AD203B41FA5}">
                      <a16:colId xmlns:a16="http://schemas.microsoft.com/office/drawing/2014/main" val="1904872269"/>
                    </a:ext>
                  </a:extLst>
                </a:gridCol>
                <a:gridCol w="2011499">
                  <a:extLst>
                    <a:ext uri="{9D8B030D-6E8A-4147-A177-3AD203B41FA5}">
                      <a16:colId xmlns:a16="http://schemas.microsoft.com/office/drawing/2014/main" val="1437224351"/>
                    </a:ext>
                  </a:extLst>
                </a:gridCol>
                <a:gridCol w="1831160">
                  <a:extLst>
                    <a:ext uri="{9D8B030D-6E8A-4147-A177-3AD203B41FA5}">
                      <a16:colId xmlns:a16="http://schemas.microsoft.com/office/drawing/2014/main" val="2574225953"/>
                    </a:ext>
                  </a:extLst>
                </a:gridCol>
                <a:gridCol w="1831160">
                  <a:extLst>
                    <a:ext uri="{9D8B030D-6E8A-4147-A177-3AD203B41FA5}">
                      <a16:colId xmlns:a16="http://schemas.microsoft.com/office/drawing/2014/main" val="880272558"/>
                    </a:ext>
                  </a:extLst>
                </a:gridCol>
                <a:gridCol w="1831160">
                  <a:extLst>
                    <a:ext uri="{9D8B030D-6E8A-4147-A177-3AD203B41FA5}">
                      <a16:colId xmlns:a16="http://schemas.microsoft.com/office/drawing/2014/main" val="905091674"/>
                    </a:ext>
                  </a:extLst>
                </a:gridCol>
                <a:gridCol w="1831160">
                  <a:extLst>
                    <a:ext uri="{9D8B030D-6E8A-4147-A177-3AD203B41FA5}">
                      <a16:colId xmlns:a16="http://schemas.microsoft.com/office/drawing/2014/main" val="3621420601"/>
                    </a:ext>
                  </a:extLst>
                </a:gridCol>
              </a:tblGrid>
              <a:tr h="5120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단  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동  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관  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탐  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구  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공  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041213"/>
                  </a:ext>
                </a:extLst>
              </a:tr>
              <a:tr h="10530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행  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일정을 완벽히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계획하려 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원하는 니즈를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충족했다는 것에 관심을 가짐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실제로 앱을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사용해 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유료 서비스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프리미엄 서비스</a:t>
                      </a:r>
                      <a: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구매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편리함으로 인해 주변과 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080271"/>
                  </a:ext>
                </a:extLst>
              </a:tr>
              <a:tr h="10530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기 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만족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059597"/>
                  </a:ext>
                </a:extLst>
              </a:tr>
              <a:tr h="10530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불만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731057"/>
                  </a:ext>
                </a:extLst>
              </a:tr>
              <a:tr h="10530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전  </a:t>
                      </a:r>
                      <a:r>
                        <a:rPr lang="ko-KR" altLang="en-US" sz="16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략</a:t>
                      </a:r>
                      <a:endParaRPr lang="ko-KR" altLang="en-US" sz="16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다양한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홍보방식으로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앱 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체험판을 통한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사용 유도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정확한 알고리즘과 쉬운 사용으로 구매 유도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부담 없는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가격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지속적인 개선 및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보완으로 </a:t>
                      </a:r>
                      <a:br>
                        <a:rPr lang="en-US" altLang="ko-KR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지속적인 사용 유도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82948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159CA3-A4A7-DCB3-0148-DCF7795D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9" y="4024422"/>
            <a:ext cx="803980" cy="792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B93061-00FA-B050-793B-E121CBDA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59" y="3535963"/>
            <a:ext cx="803981" cy="7927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403FC3-7246-EB1E-B091-01E3C880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219" y="3209064"/>
            <a:ext cx="803981" cy="815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E5DBB0-5FAA-8D4A-2133-B2D594E4D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173" y="3209064"/>
            <a:ext cx="803981" cy="8153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5189A4-A46F-63EA-E8E8-28568F7E4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238" y="3021321"/>
            <a:ext cx="827349" cy="81535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3E491B-CE5C-CE8F-5AA2-531184E0DBAB}"/>
              </a:ext>
            </a:extLst>
          </p:cNvPr>
          <p:cNvCxnSpPr>
            <a:endCxn id="11" idx="1"/>
          </p:cNvCxnSpPr>
          <p:nvPr/>
        </p:nvCxnSpPr>
        <p:spPr>
          <a:xfrm flipV="1">
            <a:off x="3561907" y="3932318"/>
            <a:ext cx="1218952" cy="512091"/>
          </a:xfrm>
          <a:prstGeom prst="line">
            <a:avLst/>
          </a:prstGeom>
          <a:ln w="28575">
            <a:solidFill>
              <a:srgbClr val="18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6A91FC-B1F3-70F0-B399-8F0682354D2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584840" y="3616743"/>
            <a:ext cx="947379" cy="315575"/>
          </a:xfrm>
          <a:prstGeom prst="line">
            <a:avLst/>
          </a:prstGeom>
          <a:ln w="28575">
            <a:solidFill>
              <a:srgbClr val="18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259ABF-C90F-63EC-033F-5473839A3B2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6200" y="3616743"/>
            <a:ext cx="1074973" cy="0"/>
          </a:xfrm>
          <a:prstGeom prst="line">
            <a:avLst/>
          </a:prstGeom>
          <a:ln w="28575">
            <a:solidFill>
              <a:srgbClr val="18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1DB338-C6A0-15B0-5A12-3F3EAA8D0F6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9215154" y="3429000"/>
            <a:ext cx="983084" cy="187743"/>
          </a:xfrm>
          <a:prstGeom prst="line">
            <a:avLst/>
          </a:prstGeom>
          <a:ln w="28575">
            <a:solidFill>
              <a:srgbClr val="18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1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시장 전망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BD29334C-7372-4B66-80C4-4D00836C8EEE}"/>
              </a:ext>
            </a:extLst>
          </p:cNvPr>
          <p:cNvSpPr txBox="1">
            <a:spLocks/>
          </p:cNvSpPr>
          <p:nvPr/>
        </p:nvSpPr>
        <p:spPr>
          <a:xfrm>
            <a:off x="730141" y="1406072"/>
            <a:ext cx="3052292" cy="756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실내 지도 기능에 대한</a:t>
            </a:r>
            <a:b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</a:b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 수요 증가</a:t>
            </a:r>
          </a:p>
        </p:txBody>
      </p:sp>
      <p:pic>
        <p:nvPicPr>
          <p:cNvPr id="10242" name="Picture 2" descr="시장보고서]실내 위치 정보 시장 : 성장, 동향 및 예측(2023-2028년)">
            <a:extLst>
              <a:ext uri="{FF2B5EF4-FFF2-40B4-BE49-F238E27FC236}">
                <a16:creationId xmlns:a16="http://schemas.microsoft.com/office/drawing/2014/main" id="{F0C2F7C8-B048-49B9-8A03-12A088DF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5" y="3183125"/>
            <a:ext cx="3640603" cy="26543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2112533E-90EC-4517-9B70-876551962831}"/>
              </a:ext>
            </a:extLst>
          </p:cNvPr>
          <p:cNvSpPr txBox="1">
            <a:spLocks/>
          </p:cNvSpPr>
          <p:nvPr/>
        </p:nvSpPr>
        <p:spPr>
          <a:xfrm>
            <a:off x="8409564" y="1393370"/>
            <a:ext cx="3052292" cy="756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  <a:t>3. </a:t>
            </a: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자율주행 </a:t>
            </a:r>
            <a:r>
              <a:rPr lang="ko-KR" altLang="en-US" sz="2000" dirty="0" err="1">
                <a:solidFill>
                  <a:schemeClr val="accent5">
                    <a:lumMod val="25000"/>
                  </a:schemeClr>
                </a:solidFill>
              </a:rPr>
              <a:t>카셰어링</a:t>
            </a: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b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</a:b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시장 등장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E363F65A-C178-4CB8-A687-C31A12C7C007}"/>
              </a:ext>
            </a:extLst>
          </p:cNvPr>
          <p:cNvSpPr txBox="1">
            <a:spLocks/>
          </p:cNvSpPr>
          <p:nvPr/>
        </p:nvSpPr>
        <p:spPr>
          <a:xfrm>
            <a:off x="4741303" y="1406072"/>
            <a:ext cx="2709391" cy="756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생활방식과 편의성 </a:t>
            </a:r>
            <a:br>
              <a:rPr lang="en-US" altLang="ko-KR" sz="2000" dirty="0">
                <a:solidFill>
                  <a:schemeClr val="accent5">
                    <a:lumMod val="25000"/>
                  </a:schemeClr>
                </a:solidFill>
              </a:rPr>
            </a:br>
            <a:r>
              <a:rPr lang="ko-KR" altLang="en-US" sz="2000" dirty="0">
                <a:solidFill>
                  <a:schemeClr val="accent5">
                    <a:lumMod val="25000"/>
                  </a:schemeClr>
                </a:solidFill>
              </a:rPr>
              <a:t>연계 필요성 증가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B8394A-5619-487A-9460-EE00EA9CA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5698" y="3183124"/>
            <a:ext cx="3640603" cy="265429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CF9F780-FF5F-4F8B-AAAE-B9459668B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5412" y="3183125"/>
            <a:ext cx="3640603" cy="2654299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8234250A-8055-423B-BD33-6C6A674F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/>
              <a:t>시장 트렌드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1F7D1-94DC-41B9-A6DB-ED026CC512E4}"/>
              </a:ext>
            </a:extLst>
          </p:cNvPr>
          <p:cNvSpPr txBox="1"/>
          <p:nvPr/>
        </p:nvSpPr>
        <p:spPr>
          <a:xfrm>
            <a:off x="435985" y="2096711"/>
            <a:ext cx="3640603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소매와 같은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고가치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섹터에서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사용자 경험과 비즈니스 운영을 개선시킬 수 있어 실내 지도에 대한 수요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28885-A7FC-4441-961C-B4B9BA664EBF}"/>
              </a:ext>
            </a:extLst>
          </p:cNvPr>
          <p:cNvSpPr txBox="1"/>
          <p:nvPr/>
        </p:nvSpPr>
        <p:spPr>
          <a:xfrm>
            <a:off x="4275696" y="2236749"/>
            <a:ext cx="3640603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특정 이용자에 개인화된 광고인 </a:t>
            </a:r>
            <a:r>
              <a:rPr lang="ko-KR" altLang="en-US" sz="14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타게팅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광고의 중요성이 커지면서 이용자의 위치 파악이 필수적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49C6F-7ADC-4758-A8F8-F6D317EB4438}"/>
              </a:ext>
            </a:extLst>
          </p:cNvPr>
          <p:cNvSpPr txBox="1"/>
          <p:nvPr/>
        </p:nvSpPr>
        <p:spPr>
          <a:xfrm>
            <a:off x="8115407" y="2149971"/>
            <a:ext cx="3640603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자율주행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카셰어링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시장의 출현은 사용자가 미리 설정한 시간에 맞춰 차량이 자동으로 준비되어야 하므로 출발시간 예측 시스템의 필요성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0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4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시장 현황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5F59F2A2-A0C7-4D94-961E-FAC8F642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>
                <a:solidFill>
                  <a:srgbClr val="182240"/>
                </a:solidFill>
              </a:rPr>
              <a:t>충분한 규모를 갖춘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위치 기반 서비스 시장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07BC9A-5E95-4EDD-9C2A-4C45D19E96A5}"/>
              </a:ext>
            </a:extLst>
          </p:cNvPr>
          <p:cNvGrpSpPr/>
          <p:nvPr/>
        </p:nvGrpSpPr>
        <p:grpSpPr>
          <a:xfrm>
            <a:off x="184731" y="1692729"/>
            <a:ext cx="11822538" cy="4180072"/>
            <a:chOff x="184731" y="2186215"/>
            <a:chExt cx="11822538" cy="41800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78A32C5-76A2-43E0-8939-3CB232340F16}"/>
                </a:ext>
              </a:extLst>
            </p:cNvPr>
            <p:cNvGrpSpPr/>
            <p:nvPr/>
          </p:nvGrpSpPr>
          <p:grpSpPr>
            <a:xfrm>
              <a:off x="3539497" y="2186215"/>
              <a:ext cx="8467772" cy="4180072"/>
              <a:chOff x="3085599" y="2171701"/>
              <a:chExt cx="8753609" cy="432117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A748E6D-2958-44A2-8A5E-DD03A4139B20}"/>
                  </a:ext>
                </a:extLst>
              </p:cNvPr>
              <p:cNvGrpSpPr/>
              <p:nvPr/>
            </p:nvGrpSpPr>
            <p:grpSpPr>
              <a:xfrm>
                <a:off x="3085599" y="2171701"/>
                <a:ext cx="8540343" cy="3007260"/>
                <a:chOff x="1080017" y="1985818"/>
                <a:chExt cx="10552127" cy="3715657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F3D5BBA4-6680-474B-B002-9FA338FF2DD9}"/>
                    </a:ext>
                  </a:extLst>
                </p:cNvPr>
                <p:cNvSpPr/>
                <p:nvPr/>
              </p:nvSpPr>
              <p:spPr>
                <a:xfrm>
                  <a:off x="1080017" y="1985818"/>
                  <a:ext cx="3904343" cy="3715657"/>
                </a:xfrm>
                <a:prstGeom prst="ellipse">
                  <a:avLst/>
                </a:prstGeom>
                <a:solidFill>
                  <a:srgbClr val="B2BEE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약 </a:t>
                  </a:r>
                  <a:r>
                    <a:rPr lang="en-US" altLang="ko-KR" sz="20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433</a:t>
                  </a:r>
                  <a:r>
                    <a:rPr lang="ko-KR" altLang="en-US" sz="20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억 달러</a:t>
                  </a: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3718FA83-46FF-4A57-8319-CE5200538909}"/>
                    </a:ext>
                  </a:extLst>
                </p:cNvPr>
                <p:cNvSpPr/>
                <p:nvPr/>
              </p:nvSpPr>
              <p:spPr>
                <a:xfrm>
                  <a:off x="5364119" y="2646384"/>
                  <a:ext cx="3207637" cy="3052620"/>
                </a:xfrm>
                <a:prstGeom prst="ellipse">
                  <a:avLst/>
                </a:prstGeom>
                <a:solidFill>
                  <a:srgbClr val="8498D0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9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약 </a:t>
                  </a:r>
                  <a:r>
                    <a:rPr lang="en-US" altLang="ko-KR" sz="19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5061</a:t>
                  </a:r>
                  <a:r>
                    <a:rPr lang="ko-KR" altLang="en-US" sz="19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만 명</a:t>
                  </a: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93E4007-FDA2-4B9C-B785-1C713B3E3ECB}"/>
                    </a:ext>
                  </a:extLst>
                </p:cNvPr>
                <p:cNvSpPr/>
                <p:nvPr/>
              </p:nvSpPr>
              <p:spPr>
                <a:xfrm>
                  <a:off x="8951515" y="3147922"/>
                  <a:ext cx="2680629" cy="2551082"/>
                </a:xfrm>
                <a:prstGeom prst="ellipse">
                  <a:avLst/>
                </a:prstGeom>
                <a:solidFill>
                  <a:srgbClr val="354B8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약 </a:t>
                  </a:r>
                  <a:r>
                    <a:rPr lang="en-US" altLang="ko-KR" sz="16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2,197</a:t>
                  </a:r>
                  <a:r>
                    <a:rPr lang="ko-KR" altLang="en-US" sz="1600" b="1" dirty="0">
                      <a:solidFill>
                        <a:srgbClr val="000000"/>
                      </a:solidFill>
                      <a:latin typeface="SB 어그로 Medium" panose="02020603020101020101" pitchFamily="18" charset="-127"/>
                      <a:ea typeface="SB 어그로 Medium" panose="02020603020101020101" pitchFamily="18" charset="-127"/>
                    </a:rPr>
                    <a:t>만 명 </a:t>
                  </a:r>
                </a:p>
              </p:txBody>
            </p:sp>
          </p:grpSp>
          <p:pic>
            <p:nvPicPr>
              <p:cNvPr id="9226" name="Picture 10" descr="PNG 이미지 무료 공유] 빨간펜 화살표/ 색연필 화살표/ 화살표 드로잉/ 이미지 소스">
                <a:extLst>
                  <a:ext uri="{FF2B5EF4-FFF2-40B4-BE49-F238E27FC236}">
                    <a16:creationId xmlns:a16="http://schemas.microsoft.com/office/drawing/2014/main" id="{CA9386F6-D2F2-4F21-AB8D-6B90A593F7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0" t="31667" r="47005" b="37037"/>
              <a:stretch/>
            </p:blipFill>
            <p:spPr bwMode="auto">
              <a:xfrm rot="20491790">
                <a:off x="8587102" y="2247792"/>
                <a:ext cx="1540059" cy="121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제목 2">
                <a:extLst>
                  <a:ext uri="{FF2B5EF4-FFF2-40B4-BE49-F238E27FC236}">
                    <a16:creationId xmlns:a16="http://schemas.microsoft.com/office/drawing/2014/main" id="{ECA7DEF5-BE5C-4EC7-B9FC-A99D03DFC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9439" y="5283200"/>
                <a:ext cx="3052292" cy="46478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altLang="ko-KR" sz="2400" kern="1200" dirty="0" smtClean="0">
                    <a:solidFill>
                      <a:schemeClr val="accent2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글로벌 위치 기반 서비스</a:t>
                </a:r>
              </a:p>
            </p:txBody>
          </p:sp>
          <p:sp>
            <p:nvSpPr>
              <p:cNvPr id="18" name="제목 2">
                <a:extLst>
                  <a:ext uri="{FF2B5EF4-FFF2-40B4-BE49-F238E27FC236}">
                    <a16:creationId xmlns:a16="http://schemas.microsoft.com/office/drawing/2014/main" id="{0558D3C1-40CE-4FC0-81C3-AAD4C5A44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4829" y="5283200"/>
                <a:ext cx="3052292" cy="92460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altLang="ko-KR" sz="2400" kern="1200" dirty="0" smtClean="0">
                    <a:solidFill>
                      <a:schemeClr val="accent2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지도 앱을 사용하는 </a:t>
                </a:r>
                <a:br>
                  <a:rPr lang="en-US" altLang="ko-KR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</a:br>
                <a:r>
                  <a:rPr lang="ko-KR" altLang="en-US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대한민국 휴대전화 </a:t>
                </a:r>
                <a:br>
                  <a:rPr lang="en-US" altLang="ko-KR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</a:br>
                <a:r>
                  <a:rPr lang="ko-KR" altLang="en-US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사용자</a:t>
                </a:r>
              </a:p>
            </p:txBody>
          </p:sp>
          <p:sp>
            <p:nvSpPr>
              <p:cNvPr id="19" name="제목 2">
                <a:extLst>
                  <a:ext uri="{FF2B5EF4-FFF2-40B4-BE49-F238E27FC236}">
                    <a16:creationId xmlns:a16="http://schemas.microsoft.com/office/drawing/2014/main" id="{1A2A3744-A4C3-4D5A-8DC0-0DD5CD3B4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3113" y="5283200"/>
                <a:ext cx="2596095" cy="64393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altLang="ko-KR" sz="2400" kern="1200" dirty="0" smtClean="0">
                    <a:solidFill>
                      <a:schemeClr val="accent2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서울의 도시 통근 및 </a:t>
                </a:r>
                <a:br>
                  <a:rPr lang="en-US" altLang="ko-KR" sz="1800" dirty="0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</a:br>
                <a:r>
                  <a:rPr lang="ko-KR" altLang="en-US" sz="1800" dirty="0" err="1">
                    <a:solidFill>
                      <a:schemeClr val="accent5">
                        <a:lumMod val="25000"/>
                      </a:schemeClr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통학자</a:t>
                </a:r>
                <a:endParaRPr lang="ko-KR" altLang="en-US" sz="1800" dirty="0">
                  <a:solidFill>
                    <a:schemeClr val="accent5">
                      <a:lumMod val="2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3FDEE6-747A-4C77-9840-7DC753714608}"/>
                  </a:ext>
                </a:extLst>
              </p:cNvPr>
              <p:cNvSpPr txBox="1"/>
              <p:nvPr/>
            </p:nvSpPr>
            <p:spPr>
              <a:xfrm>
                <a:off x="4043647" y="5679620"/>
                <a:ext cx="1243875" cy="34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2023.04 </a:t>
                </a:r>
                <a:r>
                  <a:rPr lang="ko-KR" altLang="en-US" sz="14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기준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7839D3-0A47-46BC-92BF-CCE2097B5772}"/>
                  </a:ext>
                </a:extLst>
              </p:cNvPr>
              <p:cNvSpPr txBox="1"/>
              <p:nvPr/>
            </p:nvSpPr>
            <p:spPr>
              <a:xfrm>
                <a:off x="7242652" y="6147396"/>
                <a:ext cx="1243875" cy="34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2022.12 </a:t>
                </a:r>
                <a:r>
                  <a:rPr lang="ko-KR" altLang="en-US" sz="14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기준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9B5B3F-0C63-448F-B64F-6ADEFAFD4FFF}"/>
                  </a:ext>
                </a:extLst>
              </p:cNvPr>
              <p:cNvSpPr txBox="1"/>
              <p:nvPr/>
            </p:nvSpPr>
            <p:spPr>
              <a:xfrm>
                <a:off x="9919222" y="5862327"/>
                <a:ext cx="1243875" cy="345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2023.06 </a:t>
                </a:r>
                <a:r>
                  <a:rPr lang="ko-KR" altLang="en-US" sz="1400" dirty="0">
                    <a:solidFill>
                      <a:srgbClr val="F0F1F2">
                        <a:lumMod val="50000"/>
                      </a:srgbClr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기준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496C506-1F86-460A-8163-D361C2402809}"/>
                </a:ext>
              </a:extLst>
            </p:cNvPr>
            <p:cNvSpPr/>
            <p:nvPr/>
          </p:nvSpPr>
          <p:spPr>
            <a:xfrm>
              <a:off x="184731" y="3484204"/>
              <a:ext cx="3159972" cy="13208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수도권 도시 </a:t>
              </a:r>
              <a:br>
                <a:rPr lang="en-US" altLang="ko-KR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</a:br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통근 및 </a:t>
              </a:r>
              <a:r>
                <a:rPr lang="ko-KR" altLang="en-US" dirty="0" err="1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통학자</a:t>
              </a:r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70788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전체</a:t>
              </a:r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를 대상</a:t>
              </a:r>
              <a:endParaRPr lang="en-US" altLang="ko-KR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  <a:p>
              <a:pPr algn="ctr"/>
              <a:br>
                <a:rPr lang="en-US" altLang="ko-KR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</a:br>
              <a:r>
                <a:rPr lang="en-US" altLang="ko-KR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              </a:t>
              </a:r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약 </a:t>
              </a:r>
              <a:r>
                <a:rPr lang="en-US" altLang="ko-KR" dirty="0">
                  <a:solidFill>
                    <a:srgbClr val="FF5050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2,197</a:t>
              </a:r>
              <a:r>
                <a:rPr lang="ko-KR" altLang="en-US" dirty="0">
                  <a:solidFill>
                    <a:srgbClr val="FF5050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만 명 </a:t>
              </a:r>
              <a:r>
                <a:rPr lang="ko-KR" altLang="en-US" dirty="0">
                  <a:solidFill>
                    <a:schemeClr val="tx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시장</a:t>
              </a:r>
            </a:p>
          </p:txBody>
        </p:sp>
        <p:pic>
          <p:nvPicPr>
            <p:cNvPr id="25" name="Picture 10" descr="PNG 이미지 무료 공유] 빨간펜 화살표/ 색연필 화살표/ 화살표 드로잉/ 이미지 소스">
              <a:extLst>
                <a:ext uri="{FF2B5EF4-FFF2-40B4-BE49-F238E27FC236}">
                  <a16:creationId xmlns:a16="http://schemas.microsoft.com/office/drawing/2014/main" id="{3B6694B6-30FC-46C4-9C72-54E7408B4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2" t="78914" r="43361" b="-2806"/>
            <a:stretch/>
          </p:blipFill>
          <p:spPr bwMode="auto">
            <a:xfrm>
              <a:off x="433533" y="4329826"/>
              <a:ext cx="696952" cy="39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163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4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마케팅 전략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5F59F2A2-A0C7-4D94-961E-FAC8F642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>
                <a:solidFill>
                  <a:srgbClr val="182240"/>
                </a:solidFill>
              </a:rPr>
              <a:t>시장 </a:t>
            </a:r>
            <a:r>
              <a:rPr lang="ko-KR" altLang="en-US" dirty="0" err="1">
                <a:solidFill>
                  <a:srgbClr val="182240"/>
                </a:solidFill>
              </a:rPr>
              <a:t>타게팅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DD7A91-D097-4365-8948-D5F30DE158BC}"/>
              </a:ext>
            </a:extLst>
          </p:cNvPr>
          <p:cNvSpPr txBox="1"/>
          <p:nvPr/>
        </p:nvSpPr>
        <p:spPr>
          <a:xfrm>
            <a:off x="556846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습관 개선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하고자 하는 사람들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A9B284-3C20-482A-BD38-5B52A1E59835}"/>
              </a:ext>
            </a:extLst>
          </p:cNvPr>
          <p:cNvCxnSpPr>
            <a:cxnSpLocks/>
          </p:cNvCxnSpPr>
          <p:nvPr/>
        </p:nvCxnSpPr>
        <p:spPr>
          <a:xfrm>
            <a:off x="659899" y="1682926"/>
            <a:ext cx="52765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BB325A-A96D-43D5-9DD2-234EE48814DE}"/>
              </a:ext>
            </a:extLst>
          </p:cNvPr>
          <p:cNvSpPr/>
          <p:nvPr/>
        </p:nvSpPr>
        <p:spPr>
          <a:xfrm>
            <a:off x="659899" y="176335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학생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25BA4-463D-46F8-BE2B-5812A928FCAD}"/>
              </a:ext>
            </a:extLst>
          </p:cNvPr>
          <p:cNvSpPr txBox="1"/>
          <p:nvPr/>
        </p:nvSpPr>
        <p:spPr>
          <a:xfrm>
            <a:off x="6172974" y="1325563"/>
            <a:ext cx="2734994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자기 관리를 잘하는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갓생러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858896-0E65-488D-B7F5-119078E61B68}"/>
              </a:ext>
            </a:extLst>
          </p:cNvPr>
          <p:cNvCxnSpPr>
            <a:cxnSpLocks/>
          </p:cNvCxnSpPr>
          <p:nvPr/>
        </p:nvCxnSpPr>
        <p:spPr>
          <a:xfrm flipV="1">
            <a:off x="6255521" y="1671042"/>
            <a:ext cx="5276580" cy="1188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AF7475-D64D-486A-9630-5CB3315C5588}"/>
              </a:ext>
            </a:extLst>
          </p:cNvPr>
          <p:cNvSpPr/>
          <p:nvPr/>
        </p:nvSpPr>
        <p:spPr>
          <a:xfrm>
            <a:off x="6255521" y="1763354"/>
            <a:ext cx="5290737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자기관리를 적극적으로 하는 사람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1F93A-8868-4B60-910F-1105C0F0E598}"/>
              </a:ext>
            </a:extLst>
          </p:cNvPr>
          <p:cNvSpPr txBox="1"/>
          <p:nvPr/>
        </p:nvSpPr>
        <p:spPr>
          <a:xfrm>
            <a:off x="2561389" y="2263042"/>
            <a:ext cx="3217111" cy="1565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학생들을 대상으로 하는 홍보는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에브리타임과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같이 학생들이 자주 사용하는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어플들과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연계하여 광고 및 프로모션 진행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5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학교와도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제휴를 맺어 사용자를 활성화할 수 있도록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A2916E-039C-4D46-9926-C5D3026FE312}"/>
              </a:ext>
            </a:extLst>
          </p:cNvPr>
          <p:cNvSpPr/>
          <p:nvPr/>
        </p:nvSpPr>
        <p:spPr>
          <a:xfrm>
            <a:off x="6262600" y="2177649"/>
            <a:ext cx="5290737" cy="411478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2CA751-A5B1-40F8-887F-A27664917D0C}"/>
              </a:ext>
            </a:extLst>
          </p:cNvPr>
          <p:cNvSpPr/>
          <p:nvPr/>
        </p:nvSpPr>
        <p:spPr>
          <a:xfrm>
            <a:off x="659899" y="2174861"/>
            <a:ext cx="5276582" cy="17318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095C94-C331-4317-AA75-087845D38E29}"/>
              </a:ext>
            </a:extLst>
          </p:cNvPr>
          <p:cNvSpPr/>
          <p:nvPr/>
        </p:nvSpPr>
        <p:spPr>
          <a:xfrm>
            <a:off x="666977" y="4124454"/>
            <a:ext cx="5276581" cy="34548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직장인</a:t>
            </a:r>
            <a:endParaRPr kumimoji="1" lang="ko-Kore-KR" altLang="en-US" sz="1300" b="1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DC64577-9D35-490D-B75C-AFBC6A02BFC4}"/>
              </a:ext>
            </a:extLst>
          </p:cNvPr>
          <p:cNvSpPr/>
          <p:nvPr/>
        </p:nvSpPr>
        <p:spPr>
          <a:xfrm>
            <a:off x="666977" y="4535961"/>
            <a:ext cx="5276582" cy="17564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3314" name="Picture 2" descr="챌린저스' 누적 가입자 수' 100만…건강 슈퍼앱 도전 – 스타트업 스토리 플랫폼 '플래텀(Platum)'">
            <a:extLst>
              <a:ext uri="{FF2B5EF4-FFF2-40B4-BE49-F238E27FC236}">
                <a16:creationId xmlns:a16="http://schemas.microsoft.com/office/drawing/2014/main" id="{E0A97149-E3F7-4B6C-9A87-CF3A3185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395283"/>
            <a:ext cx="2785965" cy="193927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대학생 필수 앱, 대학교 일정 관리 앱 에브리타임 어플">
            <a:extLst>
              <a:ext uri="{FF2B5EF4-FFF2-40B4-BE49-F238E27FC236}">
                <a16:creationId xmlns:a16="http://schemas.microsoft.com/office/drawing/2014/main" id="{633FB16C-75B2-4289-9A59-1C5F418F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2" y="2270049"/>
            <a:ext cx="1541507" cy="154150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챌린저스 | 대한민국 1등 건강한 습관 앱">
            <a:extLst>
              <a:ext uri="{FF2B5EF4-FFF2-40B4-BE49-F238E27FC236}">
                <a16:creationId xmlns:a16="http://schemas.microsoft.com/office/drawing/2014/main" id="{CE7A5D7E-F22B-4485-93D0-43D7754D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06" y="2326542"/>
            <a:ext cx="1681483" cy="21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6B976BE-7F9F-43CB-8DA1-DF9EF319226E}"/>
              </a:ext>
            </a:extLst>
          </p:cNvPr>
          <p:cNvSpPr txBox="1"/>
          <p:nvPr/>
        </p:nvSpPr>
        <p:spPr>
          <a:xfrm>
            <a:off x="2561389" y="4612130"/>
            <a:ext cx="3217111" cy="1565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출퇴근하는 직장인들을 대상으로는 회사와 제휴를 맺는 방향으로 직장인 사용자 증가 기대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500" dirty="0">
              <a:solidFill>
                <a:srgbClr val="F0F1F2">
                  <a:lumMod val="50000"/>
                </a:srgbClr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직장인들이 많이 이용하는 대중교통의 옥외 광고판을 적극적으로 활용하여 홍보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2208DD-9266-4E13-A28E-0F5F5B00941E}"/>
              </a:ext>
            </a:extLst>
          </p:cNvPr>
          <p:cNvSpPr txBox="1"/>
          <p:nvPr/>
        </p:nvSpPr>
        <p:spPr>
          <a:xfrm>
            <a:off x="6514723" y="4593593"/>
            <a:ext cx="4786489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챌린저스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앱과 같은 자기관리 어플과 연동하여 자기관리를 적극적으로 하는 사람들을 대상으로 사용에 의향이 있을 것으로 예상되므로 자기계발 앱들을 대상으로 사용을 유도할 수 있도록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연동 전략 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61" name="Picture 14" descr="바쁜 직장인 무료 다운로드를 위한 벡터, 사진 및 일러스트레이션 - illustAC">
            <a:extLst>
              <a:ext uri="{FF2B5EF4-FFF2-40B4-BE49-F238E27FC236}">
                <a16:creationId xmlns:a16="http://schemas.microsoft.com/office/drawing/2014/main" id="{7BB18B1F-58F3-4741-AB97-2CDC51E96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98"/>
          <a:stretch/>
        </p:blipFill>
        <p:spPr bwMode="auto">
          <a:xfrm>
            <a:off x="778688" y="4643443"/>
            <a:ext cx="1541506" cy="15345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82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경쟁사 분석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217" name="_x499026976">
            <a:extLst>
              <a:ext uri="{FF2B5EF4-FFF2-40B4-BE49-F238E27FC236}">
                <a16:creationId xmlns:a16="http://schemas.microsoft.com/office/drawing/2014/main" id="{2BA4F90C-F3A7-4385-BD14-559EB50A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2" y="2032001"/>
            <a:ext cx="5858618" cy="37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21E9D78A-DBA9-4BCC-8DF5-8E582F1B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/>
              <a:t>경쟁사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108B87-A573-4BB8-B239-229FF7C79533}"/>
              </a:ext>
            </a:extLst>
          </p:cNvPr>
          <p:cNvSpPr txBox="1"/>
          <p:nvPr/>
        </p:nvSpPr>
        <p:spPr>
          <a:xfrm>
            <a:off x="556846" y="1325563"/>
            <a:ext cx="2316983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경쟁사와 차별화되는 부분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50A70951-1DFE-46A7-9FAD-6BC4AC6E0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16709"/>
              </p:ext>
            </p:extLst>
          </p:nvPr>
        </p:nvGraphicFramePr>
        <p:xfrm>
          <a:off x="6335350" y="2032002"/>
          <a:ext cx="5466858" cy="379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143">
                  <a:extLst>
                    <a:ext uri="{9D8B030D-6E8A-4147-A177-3AD203B41FA5}">
                      <a16:colId xmlns:a16="http://schemas.microsoft.com/office/drawing/2014/main" val="709768187"/>
                    </a:ext>
                  </a:extLst>
                </a:gridCol>
                <a:gridCol w="911143">
                  <a:extLst>
                    <a:ext uri="{9D8B030D-6E8A-4147-A177-3AD203B41FA5}">
                      <a16:colId xmlns:a16="http://schemas.microsoft.com/office/drawing/2014/main" val="1813146322"/>
                    </a:ext>
                  </a:extLst>
                </a:gridCol>
                <a:gridCol w="911143">
                  <a:extLst>
                    <a:ext uri="{9D8B030D-6E8A-4147-A177-3AD203B41FA5}">
                      <a16:colId xmlns:a16="http://schemas.microsoft.com/office/drawing/2014/main" val="33855689"/>
                    </a:ext>
                  </a:extLst>
                </a:gridCol>
                <a:gridCol w="911143">
                  <a:extLst>
                    <a:ext uri="{9D8B030D-6E8A-4147-A177-3AD203B41FA5}">
                      <a16:colId xmlns:a16="http://schemas.microsoft.com/office/drawing/2014/main" val="2051656565"/>
                    </a:ext>
                  </a:extLst>
                </a:gridCol>
                <a:gridCol w="911143">
                  <a:extLst>
                    <a:ext uri="{9D8B030D-6E8A-4147-A177-3AD203B41FA5}">
                      <a16:colId xmlns:a16="http://schemas.microsoft.com/office/drawing/2014/main" val="2383771583"/>
                    </a:ext>
                  </a:extLst>
                </a:gridCol>
                <a:gridCol w="911143">
                  <a:extLst>
                    <a:ext uri="{9D8B030D-6E8A-4147-A177-3AD203B41FA5}">
                      <a16:colId xmlns:a16="http://schemas.microsoft.com/office/drawing/2014/main" val="2099288600"/>
                    </a:ext>
                  </a:extLst>
                </a:gridCol>
              </a:tblGrid>
              <a:tr h="868834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840176"/>
                  </a:ext>
                </a:extLst>
              </a:tr>
              <a:tr h="97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정확성</a:t>
                      </a:r>
                      <a:endParaRPr lang="en-US" altLang="ko-KR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FF505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807272"/>
                  </a:ext>
                </a:extLst>
              </a:tr>
              <a:tr h="97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다른 </a:t>
                      </a:r>
                      <a:br>
                        <a:rPr lang="en-US" altLang="ko-KR" sz="13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</a:br>
                      <a:r>
                        <a:rPr lang="ko-KR" altLang="en-US" sz="13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어플과의</a:t>
                      </a:r>
                      <a:br>
                        <a:rPr lang="en-US" altLang="ko-KR" sz="13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</a:br>
                      <a:r>
                        <a:rPr lang="ko-KR" altLang="en-US" sz="13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연동성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FF505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79358"/>
                  </a:ext>
                </a:extLst>
              </a:tr>
              <a:tr h="976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개인화</a:t>
                      </a:r>
                      <a:endParaRPr lang="en-US" altLang="ko-KR" sz="15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FF505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433750"/>
                  </a:ext>
                </a:extLst>
              </a:tr>
            </a:tbl>
          </a:graphicData>
        </a:graphic>
      </p:graphicFrame>
      <p:pic>
        <p:nvPicPr>
          <p:cNvPr id="14341" name="Picture 5" descr="08화 #1. 내 손 안의 지도, 지도앱비교">
            <a:extLst>
              <a:ext uri="{FF2B5EF4-FFF2-40B4-BE49-F238E27FC236}">
                <a16:creationId xmlns:a16="http://schemas.microsoft.com/office/drawing/2014/main" id="{8DF75863-87DB-474B-88B1-E48F0EEE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3" r="36667"/>
          <a:stretch/>
        </p:blipFill>
        <p:spPr bwMode="auto">
          <a:xfrm>
            <a:off x="10125759" y="2144473"/>
            <a:ext cx="65187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08화 #1. 내 손 안의 지도, 지도앱비교">
            <a:extLst>
              <a:ext uri="{FF2B5EF4-FFF2-40B4-BE49-F238E27FC236}">
                <a16:creationId xmlns:a16="http://schemas.microsoft.com/office/drawing/2014/main" id="{BBCAC141-E826-4566-A88C-46E588396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98"/>
          <a:stretch/>
        </p:blipFill>
        <p:spPr bwMode="auto">
          <a:xfrm>
            <a:off x="8319820" y="2144473"/>
            <a:ext cx="635318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구글 지도 타임라인(Timeline)으로 내 이동 경로 확인">
            <a:extLst>
              <a:ext uri="{FF2B5EF4-FFF2-40B4-BE49-F238E27FC236}">
                <a16:creationId xmlns:a16="http://schemas.microsoft.com/office/drawing/2014/main" id="{21FFF87A-1EFC-40C4-98CA-6FCA61D7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976" y="2144473"/>
            <a:ext cx="65187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DBC5F1-E041-4953-B1D5-FA5E29609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485" y="2146935"/>
            <a:ext cx="653847" cy="6325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5CF2-C672-4BD9-9A3C-8B2F842503A9}"/>
              </a:ext>
            </a:extLst>
          </p:cNvPr>
          <p:cNvSpPr/>
          <p:nvPr/>
        </p:nvSpPr>
        <p:spPr>
          <a:xfrm>
            <a:off x="7213603" y="2032001"/>
            <a:ext cx="972855" cy="3799539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D21D2774-AB2D-4CCB-B1A5-1BBA4106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24" y="2184442"/>
            <a:ext cx="875591" cy="5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0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5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Road Map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2289" name="_x499020856">
            <a:extLst>
              <a:ext uri="{FF2B5EF4-FFF2-40B4-BE49-F238E27FC236}">
                <a16:creationId xmlns:a16="http://schemas.microsoft.com/office/drawing/2014/main" id="{A52297FA-8D82-4A9E-AA92-321CDF6F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6" y="1404001"/>
            <a:ext cx="10262647" cy="50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0B8F0FA6-8AAB-49C2-A77E-8063BCEF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80867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6.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참고 자료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9FA06-084F-4A24-837F-BAAB118957C3}"/>
              </a:ext>
            </a:extLst>
          </p:cNvPr>
          <p:cNvSpPr txBox="1"/>
          <p:nvPr/>
        </p:nvSpPr>
        <p:spPr>
          <a:xfrm>
            <a:off x="428625" y="1455520"/>
            <a:ext cx="11201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1">
              <a:defRPr/>
            </a:pPr>
            <a:r>
              <a:rPr lang="ko-KR" altLang="en-US" sz="1200" kern="0" spc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환승 저항을 고려한 운행시간표 기반 대중교통 다중 경로 탐색 알고리즘</a:t>
            </a:r>
            <a:r>
              <a:rPr lang="en-US" altLang="ko-KR" sz="1200" kern="0" spc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 </a:t>
            </a:r>
            <a:r>
              <a:rPr lang="en-US" altLang="ko-KR" sz="1200" kern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ITS </a:t>
            </a:r>
            <a:r>
              <a:rPr lang="ko-KR" altLang="en-US" sz="1200" kern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학회 </a:t>
            </a:r>
            <a:r>
              <a:rPr lang="ko-KR" altLang="en-US" sz="1200" kern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논문지</a:t>
            </a:r>
            <a:endParaRPr lang="ko-KR" altLang="en-US" sz="1200" kern="0" spc="0" dirty="0">
              <a:solidFill>
                <a:srgbClr val="18224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RAPTOR transit routing algorithm, </a:t>
            </a:r>
            <a:r>
              <a:rPr lang="en-US" altLang="ko-KR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kuan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butts</a:t>
            </a: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지능형 교통 시스템을 위한 </a:t>
            </a:r>
            <a:r>
              <a:rPr lang="en-US" altLang="ko-KR" sz="12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Graph Neural Networks </a:t>
            </a:r>
            <a:r>
              <a:rPr lang="ko-KR" altLang="en-US" sz="12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기반 교통 속도 예측</a:t>
            </a:r>
            <a:r>
              <a:rPr lang="en-US" altLang="ko-KR" sz="12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한국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ITS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학회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논문지</a:t>
            </a:r>
            <a:br>
              <a:rPr lang="ko-KR" altLang="en-US" sz="1200" b="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</a:br>
            <a:r>
              <a:rPr lang="ko-KR" altLang="en-US" sz="1200" b="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​</a:t>
            </a: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i="0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티맵</a:t>
            </a:r>
            <a:r>
              <a:rPr lang="ko-KR" altLang="en-US" sz="12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알고리즘 </a:t>
            </a:r>
            <a:r>
              <a:rPr lang="en-US" altLang="ko-KR" sz="12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– </a:t>
            </a:r>
            <a:r>
              <a:rPr lang="ko-KR" altLang="en-US" sz="12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시공간 자기 상관 데이터 분석으로 도착시간 예측하기</a:t>
            </a:r>
            <a:r>
              <a:rPr lang="en-US" altLang="ko-KR" sz="1200" i="0" dirty="0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i="0" dirty="0" err="1">
                <a:solidFill>
                  <a:srgbClr val="18224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티맵모빌리티</a:t>
            </a:r>
            <a:endParaRPr lang="en-US" altLang="ko-KR" sz="1200" i="0" dirty="0">
              <a:solidFill>
                <a:srgbClr val="18224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티맵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알고리즘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–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미래예측을 위한 경로탐색엔진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en-US" altLang="ko-KR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CATCHUp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Algorithm),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티맵모빌리티</a:t>
            </a:r>
            <a:endParaRPr lang="ko-KR" altLang="en-US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네이버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vs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카카오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지도앱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서비스 비교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Nielsen, 2020.2.20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301-2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호</a:t>
            </a: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주간 데이터동향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] 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내비게이션 서비스의 진화는 어디까지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? 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外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반론보도 닷컴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2023.04.28,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임영화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기자</a:t>
            </a: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[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위치기반시장 주목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-1]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왜 지도 서비스 시장이 뜨겁나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서울와이어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2016.12.06,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편집국</a:t>
            </a: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 기반 서비스 시장 크기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공유 및 동향 분석 보고서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2030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년까지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2023.08.21 Tushar Jane, Search Engine Optimization Executive at Vantage Market Research</a:t>
            </a: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디지털 맵 시장 규모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점유율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동향 분석 보고서 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: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유형별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(GIS, LiDAR,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정사사진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항공사진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GPS),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사용별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서비스별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용도별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지역별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부문별 예측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(2023-2030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년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), Grand View Research , 2023.02</a:t>
            </a: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로 실내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외 유동인구 정밀 분석한다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!... SKT,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위치 분석 플랫폼 ‘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리트머스’에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실내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측위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기술 결합해 ‘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AI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유동인구’ 개발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인공지능신문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2023.09.19,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전미준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기자</a:t>
            </a: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층수까지 알려주는 실내 위치 인식기술 나왔다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동아사이언스</a:t>
            </a:r>
            <a:r>
              <a:rPr lang="en-US" altLang="ko-KR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2019.06.10, </a:t>
            </a:r>
            <a:r>
              <a:rPr lang="ko-KR" altLang="en-US" sz="120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윤신영</a:t>
            </a:r>
            <a:r>
              <a:rPr lang="ko-KR" altLang="en-US" sz="120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기자</a:t>
            </a:r>
            <a:endParaRPr lang="en-US" altLang="ko-KR" sz="120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endParaRPr lang="en-US" altLang="ko-KR" sz="1200" b="0" dirty="0">
              <a:solidFill>
                <a:srgbClr val="182240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defTabSz="914400" latinLnBrk="1">
              <a:defRPr/>
            </a:pPr>
            <a:r>
              <a:rPr lang="ko-KR" altLang="en-US" sz="1200" b="0" dirty="0" err="1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쏘카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'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차량공유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+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자율주행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' 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행보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…'TaaS' 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선두 타깃</a:t>
            </a:r>
            <a:r>
              <a:rPr lang="en-US" altLang="ko-KR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the bell, 2020.11.19, </a:t>
            </a:r>
            <a:r>
              <a:rPr lang="ko-KR" altLang="en-US" sz="1200" b="0" dirty="0">
                <a:solidFill>
                  <a:srgbClr val="18224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양정우 기자</a:t>
            </a:r>
          </a:p>
        </p:txBody>
      </p:sp>
    </p:spTree>
    <p:extLst>
      <p:ext uri="{BB962C8B-B14F-4D97-AF65-F5344CB8AC3E}">
        <p14:creationId xmlns:p14="http://schemas.microsoft.com/office/powerpoint/2010/main" val="142298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추진 배경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032" name="Picture 8" descr="트렌드 여자 일러스트 학생 패션 학교 시즌, 여성 클립 아트, 학교 시작, 학교에 가다 PNG 일러스트 및 PSD 이미지 무료 다운로드  - Pngtree">
            <a:extLst>
              <a:ext uri="{FF2B5EF4-FFF2-40B4-BE49-F238E27FC236}">
                <a16:creationId xmlns:a16="http://schemas.microsoft.com/office/drawing/2014/main" id="{ABD309D3-30F9-422B-97C6-173D1E4C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1" y="1436726"/>
            <a:ext cx="44100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22595E-BFDA-4634-A43A-95D1CAA2A84E}"/>
              </a:ext>
            </a:extLst>
          </p:cNvPr>
          <p:cNvGrpSpPr/>
          <p:nvPr/>
        </p:nvGrpSpPr>
        <p:grpSpPr>
          <a:xfrm>
            <a:off x="7074470" y="1674797"/>
            <a:ext cx="3997976" cy="3795712"/>
            <a:chOff x="5591651" y="1293851"/>
            <a:chExt cx="2414721" cy="249709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B6779A9-C2D9-4C65-89D1-6DD3C8C40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172"/>
            <a:stretch/>
          </p:blipFill>
          <p:spPr>
            <a:xfrm>
              <a:off x="5591651" y="1293851"/>
              <a:ext cx="2405790" cy="224944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BC187D1-AE2C-4615-9456-E2342194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651" y="1617701"/>
              <a:ext cx="2414721" cy="2173249"/>
            </a:xfrm>
            <a:prstGeom prst="rect">
              <a:avLst/>
            </a:prstGeom>
          </p:spPr>
        </p:pic>
      </p:grpSp>
      <p:sp>
        <p:nvSpPr>
          <p:cNvPr id="11" name="제목 2">
            <a:extLst>
              <a:ext uri="{FF2B5EF4-FFF2-40B4-BE49-F238E27FC236}">
                <a16:creationId xmlns:a16="http://schemas.microsoft.com/office/drawing/2014/main" id="{69521905-1840-4FC7-9614-734F52EC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pPr algn="ctr"/>
            <a:r>
              <a:rPr lang="ko-KR" altLang="en-US" dirty="0"/>
              <a:t>등교할 때 언제 집에서 나와야 가장 좋은 시간일까요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성수동의 '과거'와 '현재'를 만나다 : 네이버 블로그">
            <a:extLst>
              <a:ext uri="{FF2B5EF4-FFF2-40B4-BE49-F238E27FC236}">
                <a16:creationId xmlns:a16="http://schemas.microsoft.com/office/drawing/2014/main" id="{0145E597-B2BA-4637-9748-8641439F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01" y="2014681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54F5BF-95F6-45F8-A76D-F9B4AFC7A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887" y="1930615"/>
            <a:ext cx="4848225" cy="32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339AA-C41C-4B31-977B-9704754F3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2023 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제</a:t>
            </a: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2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차 응용통계학과 창업 공모전 </a:t>
            </a:r>
            <a:endParaRPr lang="en-US" altLang="ko-KR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0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1EFB-3A2F-49C7-B229-BB5BAA5D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출발 시간 예측 시스템의 부재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C9A727-CD00-4490-BC7E-6F915F54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3ED89-7667-4FF4-AA69-32D887F227B2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추진 배경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AF68BA-6883-4B98-9A4F-840A1E6659D1}"/>
              </a:ext>
            </a:extLst>
          </p:cNvPr>
          <p:cNvSpPr txBox="1"/>
          <p:nvPr/>
        </p:nvSpPr>
        <p:spPr>
          <a:xfrm>
            <a:off x="4476223" y="1228916"/>
            <a:ext cx="2676845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최적의 출발 시간 결정하기 어려움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3EA2D3-5CBC-446A-B25C-A29CC01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BBC134-A424-402F-A10F-481D2FC2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21" y="4862390"/>
            <a:ext cx="1254089" cy="1200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BA4DFC-60B4-47EC-B8C6-2DF089462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3" t="5129" r="1802" b="6410"/>
          <a:stretch/>
        </p:blipFill>
        <p:spPr>
          <a:xfrm>
            <a:off x="8662414" y="3839963"/>
            <a:ext cx="2410032" cy="791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FE7C28-4C1F-4957-AE87-9ED822B7AAA1}"/>
              </a:ext>
            </a:extLst>
          </p:cNvPr>
          <p:cNvSpPr txBox="1"/>
          <p:nvPr/>
        </p:nvSpPr>
        <p:spPr>
          <a:xfrm>
            <a:off x="780112" y="2189679"/>
            <a:ext cx="970081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</a:t>
            </a:r>
            <a:r>
              <a:rPr lang="ko-KR" altLang="en-US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시 출발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59D313-E5B1-483F-9BF0-9FAD4393A6A3}"/>
              </a:ext>
            </a:extLst>
          </p:cNvPr>
          <p:cNvSpPr txBox="1"/>
          <p:nvPr/>
        </p:nvSpPr>
        <p:spPr>
          <a:xfrm>
            <a:off x="556846" y="3725701"/>
            <a:ext cx="1416615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</a:t>
            </a:r>
            <a:r>
              <a:rPr lang="ko-KR" altLang="en-US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시 </a:t>
            </a:r>
            <a:r>
              <a:rPr lang="en-US" altLang="ko-KR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</a:t>
            </a:r>
            <a:r>
              <a:rPr lang="ko-KR" altLang="en-US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 출발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1028" name="Picture 4" descr="도로, 길, 보도 및 도시 배경 스타일에 건너 빈 보행자 영역 길가 만화 풍경의 벡터 일러스트 레이 션 모션 디자인, 배너, 웹  사이트에 대 한 요소 로열티 무료 사진, 그림, 이미지 그리고">
            <a:extLst>
              <a:ext uri="{FF2B5EF4-FFF2-40B4-BE49-F238E27FC236}">
                <a16:creationId xmlns:a16="http://schemas.microsoft.com/office/drawing/2014/main" id="{1A221E49-7223-4230-9CCB-70F72A28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94" y="1880939"/>
            <a:ext cx="4371012" cy="31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트렌드 여자 일러스트 학생 패션 학교 시즌, 여성 클립 아트, 학교 시작, 학교에 가다 PNG 일러스트 및 PSD 이미지 무료 다운로드  - Pngtree">
            <a:extLst>
              <a:ext uri="{FF2B5EF4-FFF2-40B4-BE49-F238E27FC236}">
                <a16:creationId xmlns:a16="http://schemas.microsoft.com/office/drawing/2014/main" id="{D96253C1-0DC4-46AD-B7A5-487BF84B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63" y="2013749"/>
            <a:ext cx="1202147" cy="12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트렌드 여자 일러스트 학생 패션 학교 시즌, 여성 클립 아트, 학교 시작, 학교에 가다 PNG 일러스트 및 PSD 이미지 무료 다운로드  - Pngtree">
            <a:extLst>
              <a:ext uri="{FF2B5EF4-FFF2-40B4-BE49-F238E27FC236}">
                <a16:creationId xmlns:a16="http://schemas.microsoft.com/office/drawing/2014/main" id="{9C3ED0DF-F11D-473F-B587-FF0942B4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63" y="3551668"/>
            <a:ext cx="1202147" cy="12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5360D3E-7164-46BA-ACEF-BB05AB13913B}"/>
              </a:ext>
            </a:extLst>
          </p:cNvPr>
          <p:cNvSpPr txBox="1"/>
          <p:nvPr/>
        </p:nvSpPr>
        <p:spPr>
          <a:xfrm>
            <a:off x="9129374" y="4753815"/>
            <a:ext cx="1476111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10</a:t>
            </a:r>
            <a:r>
              <a:rPr lang="ko-KR" altLang="en-US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시 </a:t>
            </a:r>
            <a:r>
              <a:rPr lang="en-US" altLang="ko-KR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15</a:t>
            </a:r>
            <a:r>
              <a:rPr lang="ko-KR" altLang="en-US" sz="2000" b="1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 출발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39BD1D-9E05-4D48-BE49-DA5D7B142D1F}"/>
              </a:ext>
            </a:extLst>
          </p:cNvPr>
          <p:cNvSpPr txBox="1"/>
          <p:nvPr/>
        </p:nvSpPr>
        <p:spPr>
          <a:xfrm>
            <a:off x="4937927" y="5190275"/>
            <a:ext cx="2316145" cy="54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5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도보 </a:t>
            </a:r>
            <a:r>
              <a:rPr lang="en-US" altLang="ko-KR" sz="25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5</a:t>
            </a:r>
            <a:r>
              <a:rPr lang="ko-KR" altLang="en-US" sz="2500" b="1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 거리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4B2597-37FF-49FA-9DBD-08BF429BBB08}"/>
              </a:ext>
            </a:extLst>
          </p:cNvPr>
          <p:cNvSpPr/>
          <p:nvPr/>
        </p:nvSpPr>
        <p:spPr>
          <a:xfrm>
            <a:off x="-342900" y="-266700"/>
            <a:ext cx="12903200" cy="7391400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0" dirty="0">
              <a:solidFill>
                <a:srgbClr val="FF505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E83042-86EB-4BAB-8033-DCA342387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91" y="1967719"/>
            <a:ext cx="11235902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1151 0.21898 L 0.46888 0.21759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38" y="10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44444E-6 L 0.46901 -0.005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5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1EFB-3A2F-49C7-B229-BB5BAA5D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출발 시간 예측 시스템의 부재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C9A727-CD00-4490-BC7E-6F915F54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3ED89-7667-4FF4-AA69-32D887F227B2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추진 배경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C2066CA5-DE59-4474-9083-7512F6D7B20E}"/>
              </a:ext>
            </a:extLst>
          </p:cNvPr>
          <p:cNvGrpSpPr/>
          <p:nvPr/>
        </p:nvGrpSpPr>
        <p:grpSpPr>
          <a:xfrm>
            <a:off x="3239283" y="1812974"/>
            <a:ext cx="2819902" cy="3342045"/>
            <a:chOff x="3239283" y="1812974"/>
            <a:chExt cx="2819902" cy="3342045"/>
          </a:xfrm>
        </p:grpSpPr>
        <p:pic>
          <p:nvPicPr>
            <p:cNvPr id="2051" name="그림 2050">
              <a:extLst>
                <a:ext uri="{FF2B5EF4-FFF2-40B4-BE49-F238E27FC236}">
                  <a16:creationId xmlns:a16="http://schemas.microsoft.com/office/drawing/2014/main" id="{0C524E24-9F96-4144-AADD-F9075DE26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3" b="41037"/>
            <a:stretch/>
          </p:blipFill>
          <p:spPr>
            <a:xfrm>
              <a:off x="3306502" y="2296415"/>
              <a:ext cx="2686686" cy="2745485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CD02BC4-F69A-40A1-AC24-8A7D1659FEA3}"/>
                </a:ext>
              </a:extLst>
            </p:cNvPr>
            <p:cNvGrpSpPr/>
            <p:nvPr/>
          </p:nvGrpSpPr>
          <p:grpSpPr>
            <a:xfrm>
              <a:off x="3239283" y="1812974"/>
              <a:ext cx="2819902" cy="3342045"/>
              <a:chOff x="659898" y="1763354"/>
              <a:chExt cx="2819902" cy="3342045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AC84E93-1A4C-48A1-9F54-863E1C22181A}"/>
                  </a:ext>
                </a:extLst>
              </p:cNvPr>
              <p:cNvGrpSpPr/>
              <p:nvPr/>
            </p:nvGrpSpPr>
            <p:grpSpPr>
              <a:xfrm>
                <a:off x="795020" y="3372953"/>
                <a:ext cx="708645" cy="654127"/>
                <a:chOff x="956945" y="3763478"/>
                <a:chExt cx="708645" cy="6541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E3711DA-D34C-4F54-B081-9394E6B6AB24}"/>
                    </a:ext>
                  </a:extLst>
                </p:cNvPr>
                <p:cNvSpPr/>
                <p:nvPr/>
              </p:nvSpPr>
              <p:spPr>
                <a:xfrm>
                  <a:off x="956945" y="3763478"/>
                  <a:ext cx="708645" cy="212157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5F8CE52-B7F3-4ECC-A45E-2D7FD653525F}"/>
                    </a:ext>
                  </a:extLst>
                </p:cNvPr>
                <p:cNvSpPr/>
                <p:nvPr/>
              </p:nvSpPr>
              <p:spPr>
                <a:xfrm>
                  <a:off x="956945" y="4253174"/>
                  <a:ext cx="429245" cy="164431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FDD7BA0-F5DC-4A88-B0A7-575B63E32301}"/>
                  </a:ext>
                </a:extLst>
              </p:cNvPr>
              <p:cNvSpPr/>
              <p:nvPr/>
            </p:nvSpPr>
            <p:spPr>
              <a:xfrm>
                <a:off x="659898" y="1763354"/>
                <a:ext cx="2819901" cy="345480"/>
              </a:xfrm>
              <a:prstGeom prst="rect">
                <a:avLst/>
              </a:prstGeom>
              <a:solidFill>
                <a:srgbClr val="18224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00" b="1" dirty="0" err="1">
                    <a:solidFill>
                      <a:schemeClr val="bg1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티맵</a:t>
                </a:r>
                <a:endParaRPr kumimoji="1" lang="ko-Kore-KR" altLang="en-US" sz="1300" b="1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69999F1-6298-4357-91AC-EEA069865D31}"/>
                  </a:ext>
                </a:extLst>
              </p:cNvPr>
              <p:cNvSpPr/>
              <p:nvPr/>
            </p:nvSpPr>
            <p:spPr>
              <a:xfrm>
                <a:off x="659899" y="2174860"/>
                <a:ext cx="2819901" cy="293053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91A9A4-EF00-49EC-B817-142F45E137CE}"/>
              </a:ext>
            </a:extLst>
          </p:cNvPr>
          <p:cNvGrpSpPr/>
          <p:nvPr/>
        </p:nvGrpSpPr>
        <p:grpSpPr>
          <a:xfrm>
            <a:off x="6131272" y="1812974"/>
            <a:ext cx="2819902" cy="3342045"/>
            <a:chOff x="659898" y="1763354"/>
            <a:chExt cx="2819902" cy="334204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6DFD52F-97E2-4DB8-A49E-87E06BEBBD01}"/>
                </a:ext>
              </a:extLst>
            </p:cNvPr>
            <p:cNvGrpSpPr/>
            <p:nvPr/>
          </p:nvGrpSpPr>
          <p:grpSpPr>
            <a:xfrm>
              <a:off x="731987" y="2246795"/>
              <a:ext cx="2686686" cy="2655329"/>
              <a:chOff x="893912" y="2637320"/>
              <a:chExt cx="2686686" cy="265532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839A6C-87E6-4863-90BB-6F4F9AB0B5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483" b="48918"/>
              <a:stretch/>
            </p:blipFill>
            <p:spPr>
              <a:xfrm>
                <a:off x="893912" y="2637320"/>
                <a:ext cx="2686686" cy="2655329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ECD28EC-55E9-4F4E-A661-77BB85D4AD16}"/>
                  </a:ext>
                </a:extLst>
              </p:cNvPr>
              <p:cNvSpPr/>
              <p:nvPr/>
            </p:nvSpPr>
            <p:spPr>
              <a:xfrm>
                <a:off x="893912" y="3763478"/>
                <a:ext cx="1088892" cy="250257"/>
              </a:xfrm>
              <a:prstGeom prst="rect">
                <a:avLst/>
              </a:prstGeom>
              <a:noFill/>
              <a:ln w="38100">
                <a:solidFill>
                  <a:srgbClr val="FF5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E43DA83-86CB-48EF-8D06-47258316957B}"/>
                  </a:ext>
                </a:extLst>
              </p:cNvPr>
              <p:cNvSpPr/>
              <p:nvPr/>
            </p:nvSpPr>
            <p:spPr>
              <a:xfrm>
                <a:off x="1306195" y="4085924"/>
                <a:ext cx="753611" cy="250257"/>
              </a:xfrm>
              <a:prstGeom prst="rect">
                <a:avLst/>
              </a:prstGeom>
              <a:noFill/>
              <a:ln w="38100">
                <a:solidFill>
                  <a:srgbClr val="FF505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EDD732-7AB9-462B-908A-6C3D29A3C912}"/>
                </a:ext>
              </a:extLst>
            </p:cNvPr>
            <p:cNvSpPr/>
            <p:nvPr/>
          </p:nvSpPr>
          <p:spPr>
            <a:xfrm>
              <a:off x="659898" y="1763354"/>
              <a:ext cx="2819901" cy="345480"/>
            </a:xfrm>
            <a:prstGeom prst="rect">
              <a:avLst/>
            </a:prstGeom>
            <a:solidFill>
              <a:srgbClr val="18224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00" b="1" dirty="0" err="1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rPr>
                <a:t>카카오맵</a:t>
              </a:r>
              <a:endParaRPr kumimoji="1" lang="ko-Kore-KR" altLang="en-US" sz="1300" b="1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BDFA994-2B5A-46AF-B930-0B767148143C}"/>
                </a:ext>
              </a:extLst>
            </p:cNvPr>
            <p:cNvSpPr/>
            <p:nvPr/>
          </p:nvSpPr>
          <p:spPr>
            <a:xfrm>
              <a:off x="659899" y="2174860"/>
              <a:ext cx="2819901" cy="29305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  <p:grpSp>
        <p:nvGrpSpPr>
          <p:cNvPr id="2054" name="그룹 2053">
            <a:extLst>
              <a:ext uri="{FF2B5EF4-FFF2-40B4-BE49-F238E27FC236}">
                <a16:creationId xmlns:a16="http://schemas.microsoft.com/office/drawing/2014/main" id="{BB5813EF-3E89-40F1-AEA0-679CC846E888}"/>
              </a:ext>
            </a:extLst>
          </p:cNvPr>
          <p:cNvGrpSpPr/>
          <p:nvPr/>
        </p:nvGrpSpPr>
        <p:grpSpPr>
          <a:xfrm>
            <a:off x="347294" y="1812974"/>
            <a:ext cx="2819902" cy="3342045"/>
            <a:chOff x="347294" y="1812974"/>
            <a:chExt cx="2819902" cy="3342045"/>
          </a:xfrm>
        </p:grpSpPr>
        <p:pic>
          <p:nvPicPr>
            <p:cNvPr id="2048" name="그림 2047">
              <a:extLst>
                <a:ext uri="{FF2B5EF4-FFF2-40B4-BE49-F238E27FC236}">
                  <a16:creationId xmlns:a16="http://schemas.microsoft.com/office/drawing/2014/main" id="{68D104F6-EAAB-49F4-96B6-9F4C1DF07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91" b="38889"/>
            <a:stretch/>
          </p:blipFill>
          <p:spPr>
            <a:xfrm>
              <a:off x="425066" y="2296415"/>
              <a:ext cx="2681003" cy="274548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05A67ED-3E15-4B93-A8D1-3659018F6906}"/>
                </a:ext>
              </a:extLst>
            </p:cNvPr>
            <p:cNvGrpSpPr/>
            <p:nvPr/>
          </p:nvGrpSpPr>
          <p:grpSpPr>
            <a:xfrm>
              <a:off x="347294" y="1812974"/>
              <a:ext cx="2819902" cy="3342045"/>
              <a:chOff x="659898" y="1763354"/>
              <a:chExt cx="2819902" cy="334204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428321E-9F88-4A4C-98B8-9578D8BBC2FE}"/>
                  </a:ext>
                </a:extLst>
              </p:cNvPr>
              <p:cNvGrpSpPr/>
              <p:nvPr/>
            </p:nvGrpSpPr>
            <p:grpSpPr>
              <a:xfrm>
                <a:off x="731987" y="3334853"/>
                <a:ext cx="1165894" cy="610803"/>
                <a:chOff x="893912" y="3725378"/>
                <a:chExt cx="1165894" cy="610803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CD6E353-0601-4F07-BB85-838A32A09169}"/>
                    </a:ext>
                  </a:extLst>
                </p:cNvPr>
                <p:cNvSpPr/>
                <p:nvPr/>
              </p:nvSpPr>
              <p:spPr>
                <a:xfrm>
                  <a:off x="893912" y="3725378"/>
                  <a:ext cx="1088892" cy="250257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AFB7850-C6FD-4195-AF0E-474CA5E38F1D}"/>
                    </a:ext>
                  </a:extLst>
                </p:cNvPr>
                <p:cNvSpPr/>
                <p:nvPr/>
              </p:nvSpPr>
              <p:spPr>
                <a:xfrm>
                  <a:off x="1350829" y="4160430"/>
                  <a:ext cx="708977" cy="175751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DF7CECF-9C4D-4623-A6EF-62FA57FA191E}"/>
                  </a:ext>
                </a:extLst>
              </p:cNvPr>
              <p:cNvSpPr/>
              <p:nvPr/>
            </p:nvSpPr>
            <p:spPr>
              <a:xfrm>
                <a:off x="659898" y="1763354"/>
                <a:ext cx="2819901" cy="345480"/>
              </a:xfrm>
              <a:prstGeom prst="rect">
                <a:avLst/>
              </a:prstGeom>
              <a:solidFill>
                <a:srgbClr val="18224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00" b="1">
                    <a:solidFill>
                      <a:schemeClr val="bg1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네이버 지도</a:t>
                </a:r>
                <a:endParaRPr kumimoji="1" lang="ko-Kore-KR" altLang="en-US" sz="1300" b="1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F63378E-CFDF-450E-888C-F3D848A5AD8E}"/>
                  </a:ext>
                </a:extLst>
              </p:cNvPr>
              <p:cNvSpPr/>
              <p:nvPr/>
            </p:nvSpPr>
            <p:spPr>
              <a:xfrm>
                <a:off x="659899" y="2174860"/>
                <a:ext cx="2819901" cy="293053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</p:grpSp>
      </p:grp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A061A375-F5B9-40B4-9E06-9BC05972254B}"/>
              </a:ext>
            </a:extLst>
          </p:cNvPr>
          <p:cNvGrpSpPr/>
          <p:nvPr/>
        </p:nvGrpSpPr>
        <p:grpSpPr>
          <a:xfrm>
            <a:off x="9024803" y="1812974"/>
            <a:ext cx="2819902" cy="3342045"/>
            <a:chOff x="9024803" y="1812974"/>
            <a:chExt cx="2819902" cy="3342045"/>
          </a:xfrm>
        </p:grpSpPr>
        <p:pic>
          <p:nvPicPr>
            <p:cNvPr id="2053" name="그림 2052">
              <a:extLst>
                <a:ext uri="{FF2B5EF4-FFF2-40B4-BE49-F238E27FC236}">
                  <a16:creationId xmlns:a16="http://schemas.microsoft.com/office/drawing/2014/main" id="{CBC298B4-329A-412D-8FF1-4CC82821E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491" b="56944"/>
            <a:stretch/>
          </p:blipFill>
          <p:spPr>
            <a:xfrm>
              <a:off x="9096892" y="2296414"/>
              <a:ext cx="2689563" cy="2655329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725206E-846F-436F-8DD4-28BB0FABA4D9}"/>
                </a:ext>
              </a:extLst>
            </p:cNvPr>
            <p:cNvGrpSpPr/>
            <p:nvPr/>
          </p:nvGrpSpPr>
          <p:grpSpPr>
            <a:xfrm>
              <a:off x="9024803" y="1812974"/>
              <a:ext cx="2819902" cy="3342045"/>
              <a:chOff x="659898" y="1763354"/>
              <a:chExt cx="2819902" cy="33420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6ABAA58-7795-41D5-8085-3157B722CE0C}"/>
                  </a:ext>
                </a:extLst>
              </p:cNvPr>
              <p:cNvGrpSpPr/>
              <p:nvPr/>
            </p:nvGrpSpPr>
            <p:grpSpPr>
              <a:xfrm>
                <a:off x="779593" y="3557440"/>
                <a:ext cx="753611" cy="1074326"/>
                <a:chOff x="941518" y="3947965"/>
                <a:chExt cx="753611" cy="1074326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462B9128-14CC-4B19-8B12-1AC89B27FF71}"/>
                    </a:ext>
                  </a:extLst>
                </p:cNvPr>
                <p:cNvSpPr/>
                <p:nvPr/>
              </p:nvSpPr>
              <p:spPr>
                <a:xfrm>
                  <a:off x="941518" y="3947965"/>
                  <a:ext cx="753611" cy="212466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6B9C90B-D1EB-49CB-9C27-3E79083FE249}"/>
                    </a:ext>
                  </a:extLst>
                </p:cNvPr>
                <p:cNvSpPr/>
                <p:nvPr/>
              </p:nvSpPr>
              <p:spPr>
                <a:xfrm>
                  <a:off x="988645" y="4809824"/>
                  <a:ext cx="706484" cy="212467"/>
                </a:xfrm>
                <a:prstGeom prst="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61D4A5B-ABDC-41D4-B052-890A7C4BE554}"/>
                  </a:ext>
                </a:extLst>
              </p:cNvPr>
              <p:cNvSpPr/>
              <p:nvPr/>
            </p:nvSpPr>
            <p:spPr>
              <a:xfrm>
                <a:off x="659898" y="1763354"/>
                <a:ext cx="2819901" cy="345480"/>
              </a:xfrm>
              <a:prstGeom prst="rect">
                <a:avLst/>
              </a:prstGeom>
              <a:solidFill>
                <a:srgbClr val="18224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300" b="1" dirty="0">
                    <a:solidFill>
                      <a:schemeClr val="bg1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rPr>
                  <a:t>구글지도</a:t>
                </a:r>
                <a:endParaRPr kumimoji="1" lang="ko-Kore-KR" altLang="en-US" sz="1300" b="1" dirty="0">
                  <a:solidFill>
                    <a:schemeClr val="bg1"/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F5C76C0-A8CD-4F0B-A19A-0102243E7998}"/>
                  </a:ext>
                </a:extLst>
              </p:cNvPr>
              <p:cNvSpPr/>
              <p:nvPr/>
            </p:nvSpPr>
            <p:spPr>
              <a:xfrm>
                <a:off x="659899" y="2174860"/>
                <a:ext cx="2819901" cy="2930539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8AF68BA-6883-4B98-9A4F-840A1E6659D1}"/>
              </a:ext>
            </a:extLst>
          </p:cNvPr>
          <p:cNvSpPr txBox="1"/>
          <p:nvPr/>
        </p:nvSpPr>
        <p:spPr>
          <a:xfrm>
            <a:off x="2800030" y="1268012"/>
            <a:ext cx="6344468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기존 </a:t>
            </a:r>
            <a:r>
              <a:rPr lang="ko-KR" altLang="en-US" sz="1400" dirty="0" err="1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어플들과의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비교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26983-CA7A-40F3-8AC8-37C4DADEF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72" y="1681551"/>
            <a:ext cx="11809432" cy="43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문제점을 해결해 줄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996992" y="2064701"/>
            <a:ext cx="2450612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사용자는 특정 목적지까지의 일정을 등록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2.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제품 소개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6E32174-6BD1-42BE-A3E1-7AEA0AD10FF3}"/>
              </a:ext>
            </a:extLst>
          </p:cNvPr>
          <p:cNvSpPr txBox="1">
            <a:spLocks/>
          </p:cNvSpPr>
          <p:nvPr/>
        </p:nvSpPr>
        <p:spPr>
          <a:xfrm>
            <a:off x="1549442" y="1637249"/>
            <a:ext cx="1275862" cy="42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일정 입력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8084182E-7F69-4D0D-8EB4-AC68741AEF7C}"/>
              </a:ext>
            </a:extLst>
          </p:cNvPr>
          <p:cNvSpPr txBox="1">
            <a:spLocks/>
          </p:cNvSpPr>
          <p:nvPr/>
        </p:nvSpPr>
        <p:spPr>
          <a:xfrm>
            <a:off x="6882940" y="1629666"/>
            <a:ext cx="1829693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지도 경로 추천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69143A-8378-4EB0-85D6-6AD0E866E771}"/>
              </a:ext>
            </a:extLst>
          </p:cNvPr>
          <p:cNvCxnSpPr/>
          <p:nvPr/>
        </p:nvCxnSpPr>
        <p:spPr>
          <a:xfrm>
            <a:off x="4203700" y="1664989"/>
            <a:ext cx="0" cy="4855626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391240-33C6-425A-9CB2-83CC0C4890CC}"/>
              </a:ext>
            </a:extLst>
          </p:cNvPr>
          <p:cNvSpPr txBox="1"/>
          <p:nvPr/>
        </p:nvSpPr>
        <p:spPr>
          <a:xfrm>
            <a:off x="4263000" y="2063609"/>
            <a:ext cx="3861692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다양한 요소를 기반으로 사용자가 선호하는 경로를 선택할 수 있는 스마트 경로 추천 기능 제공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일정의 유형에 따라 추천 경로의 순위 달라짐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DD9D7-1D9F-4E6E-BB6D-787972CA4F2C}"/>
              </a:ext>
            </a:extLst>
          </p:cNvPr>
          <p:cNvSpPr txBox="1"/>
          <p:nvPr/>
        </p:nvSpPr>
        <p:spPr>
          <a:xfrm>
            <a:off x="7956428" y="2063609"/>
            <a:ext cx="3483108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확률을 예측하여 나이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성별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기상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요일 등을 고려한 맞춤형 출발 시간을 확률적으로 예측함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사용자에게 정시에 도착할 확률과 일찍 도착할 확률을 제공하여 선택할 수 있는 옵션 제공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2051" name="_x107981016">
            <a:extLst>
              <a:ext uri="{FF2B5EF4-FFF2-40B4-BE49-F238E27FC236}">
                <a16:creationId xmlns:a16="http://schemas.microsoft.com/office/drawing/2014/main" id="{467E271B-6876-449D-A58A-60E38446F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90"/>
          <a:stretch>
            <a:fillRect/>
          </a:stretch>
        </p:blipFill>
        <p:spPr bwMode="auto">
          <a:xfrm>
            <a:off x="4867782" y="2969242"/>
            <a:ext cx="2456436" cy="352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07986920">
            <a:extLst>
              <a:ext uri="{FF2B5EF4-FFF2-40B4-BE49-F238E27FC236}">
                <a16:creationId xmlns:a16="http://schemas.microsoft.com/office/drawing/2014/main" id="{40C836B1-2484-4D6F-A09B-8B8AF90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92" y="2969242"/>
            <a:ext cx="2455113" cy="35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107989296">
            <a:extLst>
              <a:ext uri="{FF2B5EF4-FFF2-40B4-BE49-F238E27FC236}">
                <a16:creationId xmlns:a16="http://schemas.microsoft.com/office/drawing/2014/main" id="{AE2D74F9-ED1B-4ED8-B6F3-63D0A816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0" b="28679"/>
          <a:stretch>
            <a:fillRect/>
          </a:stretch>
        </p:blipFill>
        <p:spPr bwMode="auto">
          <a:xfrm>
            <a:off x="8124692" y="3279775"/>
            <a:ext cx="3136484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2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소요 시간</a:t>
            </a:r>
            <a:r>
              <a:rPr lang="en-US" altLang="ko-KR" dirty="0"/>
              <a:t>(</a:t>
            </a:r>
            <a:r>
              <a:rPr lang="ko-KR" altLang="en-US" dirty="0"/>
              <a:t>출발 시간</a:t>
            </a:r>
            <a:r>
              <a:rPr lang="en-US" altLang="ko-KR" dirty="0"/>
              <a:t>)</a:t>
            </a:r>
            <a:r>
              <a:rPr lang="ko-KR" altLang="en-US" dirty="0"/>
              <a:t>을 예측하는데 필요한 변수들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3603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출발 시간 계산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8224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과정에서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활용한 데이터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3FF796B-6641-4421-8057-A8F797272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129034"/>
              </p:ext>
            </p:extLst>
          </p:nvPr>
        </p:nvGraphicFramePr>
        <p:xfrm>
          <a:off x="631038" y="1436726"/>
          <a:ext cx="11065662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746">
                  <a:extLst>
                    <a:ext uri="{9D8B030D-6E8A-4147-A177-3AD203B41FA5}">
                      <a16:colId xmlns:a16="http://schemas.microsoft.com/office/drawing/2014/main" val="3090414696"/>
                    </a:ext>
                  </a:extLst>
                </a:gridCol>
                <a:gridCol w="2083016">
                  <a:extLst>
                    <a:ext uri="{9D8B030D-6E8A-4147-A177-3AD203B41FA5}">
                      <a16:colId xmlns:a16="http://schemas.microsoft.com/office/drawing/2014/main" val="500828317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4077901527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48099229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사용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15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혼잡도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실시간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혼잡이 예상되는 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실시간 도시데이터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029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이동수단</a:t>
                      </a:r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신호등 수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경사도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공사 여부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면적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교통 빅데이터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959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지하철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배차 간격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환승 경로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호선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열차 시간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급행 여부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52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버스 회사 정보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배차 간격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노선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정류장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별 도착 시간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링크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VIEW-T</a:t>
                      </a:r>
                      <a:b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</a:br>
                      <a:r>
                        <a:rPr lang="en-US" altLang="ko-KR" sz="9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국토교통부</a:t>
                      </a:r>
                      <a:r>
                        <a:rPr lang="en-US" altLang="ko-KR" sz="9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국가교통</a:t>
                      </a:r>
                      <a:r>
                        <a:rPr lang="en-US" altLang="ko-KR" sz="9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DB)</a:t>
                      </a:r>
                      <a:endParaRPr lang="ko-KR" altLang="en-US" sz="9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6636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택시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링크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국가교통정보센터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063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신호등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교통신호제어기</a:t>
                      </a:r>
                      <a:endParaRPr lang="en-US" altLang="ko-KR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관련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8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도로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지역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도로 별 사고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교통사고분석시스템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30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기상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날씨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눈 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/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비 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/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태풍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기상자료 </a:t>
                      </a:r>
                      <a:r>
                        <a:rPr lang="ko-KR" altLang="en-US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개방포탈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035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교통신호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서울시 교통 신호기 관련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신호개방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9358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시계열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날짜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요일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시간대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주기적인 유동인구 및 혼잡도 변화 탐지를 위한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-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1790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축제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휴일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축제 등의 이벤트로 혼잡도 예상</a:t>
                      </a:r>
                      <a:r>
                        <a:rPr lang="en-US" altLang="ko-KR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. </a:t>
                      </a:r>
                      <a:r>
                        <a:rPr lang="ko-KR" altLang="en-US" sz="12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웹에서 지연 요인 설명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지역 축제 데이터 </a:t>
                      </a:r>
                      <a:r>
                        <a:rPr lang="ko-KR" altLang="en-US" sz="1000" b="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크롤링</a:t>
                      </a:r>
                      <a:endParaRPr lang="ko-KR" altLang="en-US" sz="1000" b="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40436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56AD27B-CAB8-A3BA-9CB3-D7163004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18663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68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출발 시간</a:t>
            </a:r>
            <a:r>
              <a:rPr lang="ko-KR" altLang="en-US" dirty="0"/>
              <a:t>을 어떻게 계산하는가</a:t>
            </a:r>
            <a:r>
              <a:rPr lang="en-US" altLang="ko-KR" dirty="0"/>
              <a:t>?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2.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출발 시간 계산 방법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097" name="_x499011640">
            <a:extLst>
              <a:ext uri="{FF2B5EF4-FFF2-40B4-BE49-F238E27FC236}">
                <a16:creationId xmlns:a16="http://schemas.microsoft.com/office/drawing/2014/main" id="{EE4307D3-9B38-4DDE-AF0E-12B25FFC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6" y="1997631"/>
            <a:ext cx="4828759" cy="285842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FCFA726-9708-4B10-8145-40D6C386F185}"/>
              </a:ext>
            </a:extLst>
          </p:cNvPr>
          <p:cNvGrpSpPr/>
          <p:nvPr/>
        </p:nvGrpSpPr>
        <p:grpSpPr>
          <a:xfrm>
            <a:off x="5917140" y="1325563"/>
            <a:ext cx="5596194" cy="4788150"/>
            <a:chOff x="5926665" y="1765921"/>
            <a:chExt cx="5596194" cy="47881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DD9D7-1D9F-4E6E-BB6D-787972CA4F2C}"/>
                </a:ext>
              </a:extLst>
            </p:cNvPr>
            <p:cNvSpPr txBox="1"/>
            <p:nvPr/>
          </p:nvSpPr>
          <p:spPr>
            <a:xfrm>
              <a:off x="6157322" y="2296024"/>
              <a:ext cx="5300084" cy="1263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도로 교통망 같은 곳에서 나타날 수 있는 그래프에서 꼭짓점 간의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b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최단 경로를 찾는 알고리즘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5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단순 공간 정보 기반으로 예측하는 알고리즘</a:t>
              </a:r>
              <a:b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ko-KR" altLang="en-US" sz="1500" b="1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오차가 발생하는 실제 변동</a:t>
              </a: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을 가중치로 계산해야 함</a:t>
              </a:r>
              <a:r>
                <a:rPr lang="en-US" altLang="ko-KR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</p:txBody>
        </p:sp>
        <p:sp>
          <p:nvSpPr>
            <p:cNvPr id="15" name="제목 2">
              <a:extLst>
                <a:ext uri="{FF2B5EF4-FFF2-40B4-BE49-F238E27FC236}">
                  <a16:creationId xmlns:a16="http://schemas.microsoft.com/office/drawing/2014/main" id="{CA5EC38C-E6BC-4472-8231-047D192B2B9D}"/>
                </a:ext>
              </a:extLst>
            </p:cNvPr>
            <p:cNvSpPr txBox="1">
              <a:spLocks/>
            </p:cNvSpPr>
            <p:nvPr/>
          </p:nvSpPr>
          <p:spPr>
            <a:xfrm>
              <a:off x="5926665" y="1765921"/>
              <a:ext cx="4164450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▶ 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최단경로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- </a:t>
              </a:r>
              <a:r>
                <a:rPr lang="ko-KR" altLang="en-US" sz="2000" dirty="0" err="1"/>
                <a:t>다익스트라</a:t>
              </a:r>
              <a:r>
                <a:rPr lang="ko-KR" altLang="en-US" sz="2000" dirty="0"/>
                <a:t> 알고리즘</a:t>
              </a:r>
              <a:endPara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제목 2">
              <a:extLst>
                <a:ext uri="{FF2B5EF4-FFF2-40B4-BE49-F238E27FC236}">
                  <a16:creationId xmlns:a16="http://schemas.microsoft.com/office/drawing/2014/main" id="{EF581032-1023-4CC1-B293-0AE489D85A82}"/>
                </a:ext>
              </a:extLst>
            </p:cNvPr>
            <p:cNvSpPr txBox="1">
              <a:spLocks/>
            </p:cNvSpPr>
            <p:nvPr/>
          </p:nvSpPr>
          <p:spPr>
            <a:xfrm>
              <a:off x="5926665" y="3559832"/>
              <a:ext cx="5563468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▶ 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최소 환승</a:t>
              </a:r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ko-KR" sz="2000" dirty="0"/>
                <a:t>– </a:t>
              </a:r>
              <a:r>
                <a:rPr lang="ko-KR" altLang="en-US" sz="2000" dirty="0"/>
                <a:t>시간표 기반의 경로 탐색 알고리즘</a:t>
              </a:r>
              <a:endPara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A0339-6473-4C83-BF47-B0D1F4D7A64F}"/>
                </a:ext>
              </a:extLst>
            </p:cNvPr>
            <p:cNvSpPr txBox="1"/>
            <p:nvPr/>
          </p:nvSpPr>
          <p:spPr>
            <a:xfrm>
              <a:off x="6157322" y="4089935"/>
              <a:ext cx="5365537" cy="246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공간의 자기 상관성과 시간의 주기성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자기 상관성을 반영하여 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출발 시각에 따른 가변적인 경로 탐색 가능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대중교통 승객은 경로 선택하는 과정에서 최소 도착 시간 뿐만 아니라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그 외의 대안 경로 중 개인의 선호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(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최소 환승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최소 도보 이동 등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)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에 따라 경로를 결정하므로 다중 경로 탐색이 필요함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5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개개인의 특성을 반영하지 못함</a:t>
              </a:r>
              <a:br>
                <a:rPr lang="en-US" altLang="ko-KR" sz="1500" dirty="0">
                  <a:solidFill>
                    <a:srgbClr val="18224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개개인의 특성</a:t>
              </a:r>
              <a:r>
                <a:rPr lang="en-US" altLang="ko-KR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(</a:t>
              </a: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신체 능력</a:t>
              </a:r>
              <a:r>
                <a:rPr lang="en-US" altLang="ko-KR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취향</a:t>
              </a:r>
              <a:r>
                <a:rPr lang="en-US" altLang="ko-KR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) </a:t>
              </a: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고려 필요</a:t>
              </a:r>
              <a:br>
                <a:rPr lang="en-US" altLang="ko-KR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ko-KR" altLang="en-US" sz="1500" dirty="0">
                  <a:solidFill>
                    <a:srgbClr val="FF5050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거리의 혼잡도 고려 필요</a:t>
              </a:r>
              <a:endParaRPr lang="en-US" altLang="ko-KR" sz="1500" dirty="0">
                <a:solidFill>
                  <a:srgbClr val="FF505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pic>
          <p:nvPicPr>
            <p:cNvPr id="11" name="Picture 2" descr="화살표일러스트, 화살표png, 색연필화살표, 화살표, ppt화살표, 사진,이미지,일러스트,캘리그라피 - 캘리타임작가">
              <a:extLst>
                <a:ext uri="{FF2B5EF4-FFF2-40B4-BE49-F238E27FC236}">
                  <a16:creationId xmlns:a16="http://schemas.microsoft.com/office/drawing/2014/main" id="{441D31F2-D439-4BBE-970C-05C134775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" t="67846" r="76041" b="21508"/>
            <a:stretch/>
          </p:blipFill>
          <p:spPr bwMode="auto">
            <a:xfrm>
              <a:off x="6096000" y="3293435"/>
              <a:ext cx="418790" cy="26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화살표일러스트, 화살표png, 색연필화살표, 화살표, ppt화살표, 사진,이미지,일러스트,캘리그라피 - 캘리타임작가">
              <a:extLst>
                <a:ext uri="{FF2B5EF4-FFF2-40B4-BE49-F238E27FC236}">
                  <a16:creationId xmlns:a16="http://schemas.microsoft.com/office/drawing/2014/main" id="{B26857F2-A71E-49A1-B9AC-4D26B5002A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" t="67846" r="76041" b="21508"/>
            <a:stretch/>
          </p:blipFill>
          <p:spPr bwMode="auto">
            <a:xfrm>
              <a:off x="6096000" y="5957916"/>
              <a:ext cx="418790" cy="26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화살표일러스트, 화살표png, 색연필화살표, 화살표, ppt화살표, 사진,이미지,일러스트,캘리그라피 - 캘리타임작가">
              <a:extLst>
                <a:ext uri="{FF2B5EF4-FFF2-40B4-BE49-F238E27FC236}">
                  <a16:creationId xmlns:a16="http://schemas.microsoft.com/office/drawing/2014/main" id="{C84136C7-A0C5-481C-A57C-1BED81DA28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" t="67846" r="76041" b="21508"/>
            <a:stretch/>
          </p:blipFill>
          <p:spPr bwMode="auto">
            <a:xfrm>
              <a:off x="6096000" y="6247851"/>
              <a:ext cx="418790" cy="26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F55256-2A52-416A-A7B1-D035441154B2}"/>
              </a:ext>
            </a:extLst>
          </p:cNvPr>
          <p:cNvSpPr/>
          <p:nvPr/>
        </p:nvSpPr>
        <p:spPr>
          <a:xfrm>
            <a:off x="-342900" y="-266700"/>
            <a:ext cx="12903200" cy="7391400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0" dirty="0">
              <a:solidFill>
                <a:srgbClr val="FF505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1C701-0E68-40A1-87AE-582B3BB8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72" y="1394608"/>
            <a:ext cx="9297206" cy="40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4C6CA3-BDFF-4BC0-A2E1-C80B0D394EBC}"/>
              </a:ext>
            </a:extLst>
          </p:cNvPr>
          <p:cNvGrpSpPr/>
          <p:nvPr/>
        </p:nvGrpSpPr>
        <p:grpSpPr>
          <a:xfrm>
            <a:off x="774560" y="1548190"/>
            <a:ext cx="4405210" cy="4226980"/>
            <a:chOff x="556846" y="1548191"/>
            <a:chExt cx="4405210" cy="4226980"/>
          </a:xfrm>
        </p:grpSpPr>
        <p:pic>
          <p:nvPicPr>
            <p:cNvPr id="17" name="_x499012072">
              <a:extLst>
                <a:ext uri="{FF2B5EF4-FFF2-40B4-BE49-F238E27FC236}">
                  <a16:creationId xmlns:a16="http://schemas.microsoft.com/office/drawing/2014/main" id="{7E9F2F13-E017-43CC-ABB2-CC5A1C67A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26" y="2309233"/>
              <a:ext cx="3273449" cy="234277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제목 2">
              <a:extLst>
                <a:ext uri="{FF2B5EF4-FFF2-40B4-BE49-F238E27FC236}">
                  <a16:creationId xmlns:a16="http://schemas.microsoft.com/office/drawing/2014/main" id="{F5EFFD2A-7FEB-42E9-9F64-A019704F579F}"/>
                </a:ext>
              </a:extLst>
            </p:cNvPr>
            <p:cNvSpPr txBox="1">
              <a:spLocks/>
            </p:cNvSpPr>
            <p:nvPr/>
          </p:nvSpPr>
          <p:spPr>
            <a:xfrm>
              <a:off x="556846" y="1548191"/>
              <a:ext cx="4405210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▶ 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도로 혼잡 패턴 분석 </a:t>
              </a:r>
              <a:r>
                <a:rPr lang="en-US" altLang="ko-KR" sz="2000" dirty="0"/>
                <a:t>– </a:t>
              </a:r>
              <a:r>
                <a:rPr lang="ko-KR" altLang="en-US" sz="2000" dirty="0"/>
                <a:t>푸리에 변환</a:t>
              </a:r>
              <a:endPara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673250-A45F-4C92-A607-B0E3E4E8F42B}"/>
                </a:ext>
              </a:extLst>
            </p:cNvPr>
            <p:cNvSpPr txBox="1"/>
            <p:nvPr/>
          </p:nvSpPr>
          <p:spPr>
            <a:xfrm>
              <a:off x="657259" y="4811446"/>
              <a:ext cx="4204382" cy="963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도로 혼잡 패턴의 주기적 원인들을 분해하여 이를 날씨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시간대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환경 변수 등의 요소와 결합하여 </a:t>
              </a:r>
              <a:b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lang="ko-KR" altLang="en-US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더 정확한 출발 시간 예측하고자 함</a:t>
              </a:r>
              <a:r>
                <a:rPr lang="en-US" altLang="ko-KR" sz="1500" dirty="0">
                  <a:solidFill>
                    <a:srgbClr val="F0F1F2">
                      <a:lumMod val="50000"/>
                    </a:srgbClr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C487A0-6BD4-4FC6-BFE2-8E979B93D2CB}"/>
              </a:ext>
            </a:extLst>
          </p:cNvPr>
          <p:cNvGrpSpPr/>
          <p:nvPr/>
        </p:nvGrpSpPr>
        <p:grpSpPr>
          <a:xfrm>
            <a:off x="6096000" y="1548190"/>
            <a:ext cx="5600110" cy="3895160"/>
            <a:chOff x="6096000" y="1548190"/>
            <a:chExt cx="5600110" cy="3895160"/>
          </a:xfrm>
        </p:grpSpPr>
        <p:pic>
          <p:nvPicPr>
            <p:cNvPr id="5123" name="_x499011640">
              <a:extLst>
                <a:ext uri="{FF2B5EF4-FFF2-40B4-BE49-F238E27FC236}">
                  <a16:creationId xmlns:a16="http://schemas.microsoft.com/office/drawing/2014/main" id="{81D7DECF-5127-4E2B-BA4F-E69072FE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5529" y="2309233"/>
              <a:ext cx="3258795" cy="234277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제목 2">
              <a:extLst>
                <a:ext uri="{FF2B5EF4-FFF2-40B4-BE49-F238E27FC236}">
                  <a16:creationId xmlns:a16="http://schemas.microsoft.com/office/drawing/2014/main" id="{B16658F3-8C14-4F0C-958E-104AE79A9DC2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548190"/>
              <a:ext cx="5600110" cy="5301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ko-KR" sz="2400" kern="1200" dirty="0" smtClean="0">
                  <a:solidFill>
                    <a:schemeClr val="accent2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/>
                <a:t>▶ 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도로 간 관계 </a:t>
              </a:r>
              <a:r>
                <a:rPr lang="en-US" altLang="ko-KR" sz="2000" dirty="0"/>
                <a:t>– GNN </a:t>
              </a:r>
              <a:r>
                <a:rPr lang="en-US" altLang="ko-KR" sz="1500" dirty="0"/>
                <a:t>(Graph Neural Network)</a:t>
              </a:r>
              <a:endParaRPr lang="ko-KR" alt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DC4F53-A962-4902-895D-5BEBC91A60EA}"/>
                </a:ext>
              </a:extLst>
            </p:cNvPr>
            <p:cNvSpPr txBox="1"/>
            <p:nvPr/>
          </p:nvSpPr>
          <p:spPr>
            <a:xfrm>
              <a:off x="6642735" y="4779707"/>
              <a:ext cx="4204381" cy="663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복잡한 도로 네트워크 내에서 상호 영향력을 고려한 </a:t>
              </a:r>
              <a:b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</a:b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정확한 출발 시간을 예측하고자 함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0F1F2">
                      <a:lumMod val="50000"/>
                    </a:srgb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.</a:t>
              </a: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:a16="http://schemas.microsoft.com/office/drawing/2014/main" id="{5E182AEF-2150-4710-B012-8725FB24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/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출발 시간</a:t>
            </a:r>
            <a:r>
              <a:rPr lang="ko-KR" altLang="en-US" dirty="0"/>
              <a:t>을 어떻게 계산하는가</a:t>
            </a:r>
            <a:r>
              <a:rPr lang="en-US" altLang="ko-KR" dirty="0"/>
              <a:t>?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A95EF-5FF2-4F9F-9F76-B6D921068766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2.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출발 시간 계산 방법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15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107945880">
            <a:extLst>
              <a:ext uri="{FF2B5EF4-FFF2-40B4-BE49-F238E27FC236}">
                <a16:creationId xmlns:a16="http://schemas.microsoft.com/office/drawing/2014/main" id="{B85C1BA8-6D9B-4C77-A993-E9707CA35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90" y="2941502"/>
            <a:ext cx="2450599" cy="35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F10F05-CA23-43D2-942E-6FFC3BBD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문제점을 해결해 줄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3026D-6FE1-4B9B-9E51-F75234B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8DBE-78BF-4DF4-BD0E-BA0F2B0E27D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BABBE-6900-4DA6-93C6-D120E483E167}"/>
              </a:ext>
            </a:extLst>
          </p:cNvPr>
          <p:cNvSpPr txBox="1"/>
          <p:nvPr/>
        </p:nvSpPr>
        <p:spPr>
          <a:xfrm>
            <a:off x="760638" y="2063609"/>
            <a:ext cx="292330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캘린더와 알람 설정이 연계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된 페이지로 연결되어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출발 시간에 알람 설정이나 일정 저장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D1C3D-03A9-48BB-9364-CB099ED6A2C5}"/>
              </a:ext>
            </a:extLst>
          </p:cNvPr>
          <p:cNvSpPr txBox="1"/>
          <p:nvPr/>
        </p:nvSpPr>
        <p:spPr>
          <a:xfrm>
            <a:off x="347296" y="376520"/>
            <a:ext cx="2404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182240"/>
                </a:solidFill>
                <a:latin typeface="+mj-ea"/>
                <a:ea typeface="+mj-ea"/>
              </a:rPr>
              <a:t>2. </a:t>
            </a:r>
            <a:r>
              <a:rPr lang="ko-KR" altLang="en-US" sz="1400" dirty="0">
                <a:solidFill>
                  <a:srgbClr val="182240"/>
                </a:solidFill>
                <a:latin typeface="+mj-ea"/>
                <a:ea typeface="+mj-ea"/>
              </a:rPr>
              <a:t>제품 소개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A471DE-4DFF-42F6-9FC6-2E2DAA92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6E32174-6BD1-42BE-A3E1-7AEA0AD10FF3}"/>
              </a:ext>
            </a:extLst>
          </p:cNvPr>
          <p:cNvSpPr txBox="1">
            <a:spLocks/>
          </p:cNvSpPr>
          <p:nvPr/>
        </p:nvSpPr>
        <p:spPr>
          <a:xfrm>
            <a:off x="898561" y="1637249"/>
            <a:ext cx="2649755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소요시간 일정에 반영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8084182E-7F69-4D0D-8EB4-AC68741AEF7C}"/>
              </a:ext>
            </a:extLst>
          </p:cNvPr>
          <p:cNvSpPr txBox="1">
            <a:spLocks/>
          </p:cNvSpPr>
          <p:nvPr/>
        </p:nvSpPr>
        <p:spPr>
          <a:xfrm>
            <a:off x="5200204" y="1637249"/>
            <a:ext cx="1829693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도착 후 피드백</a:t>
            </a:r>
            <a:endParaRPr lang="ko-KR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E4C92E34-508B-4416-9658-07378E39FAB1}"/>
              </a:ext>
            </a:extLst>
          </p:cNvPr>
          <p:cNvSpPr txBox="1">
            <a:spLocks/>
          </p:cNvSpPr>
          <p:nvPr/>
        </p:nvSpPr>
        <p:spPr>
          <a:xfrm>
            <a:off x="9054854" y="1637249"/>
            <a:ext cx="1829693" cy="4274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182240"/>
                </a:solidFill>
              </a:rPr>
              <a:t>직전 경로 제안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69143A-8378-4EB0-85D6-6AD0E866E771}"/>
              </a:ext>
            </a:extLst>
          </p:cNvPr>
          <p:cNvCxnSpPr/>
          <p:nvPr/>
        </p:nvCxnSpPr>
        <p:spPr>
          <a:xfrm>
            <a:off x="4203700" y="1664989"/>
            <a:ext cx="0" cy="4855626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391240-33C6-425A-9CB2-83CC0C4890CC}"/>
              </a:ext>
            </a:extLst>
          </p:cNvPr>
          <p:cNvSpPr txBox="1"/>
          <p:nvPr/>
        </p:nvSpPr>
        <p:spPr>
          <a:xfrm>
            <a:off x="4444106" y="2063609"/>
            <a:ext cx="3353681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사용자의 피드백을 바탕으로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개인 맞춤형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으로 출발시간 예측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여유 시간이 더 필요한 경우</a:t>
            </a:r>
            <a: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br>
              <a:rPr lang="en-US" altLang="ko-KR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lang="ko-KR" altLang="en-US" sz="1400" dirty="0">
                <a:solidFill>
                  <a:srgbClr val="F0F1F2">
                    <a:lumMod val="50000"/>
                  </a:srgbClr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개인화된 필요한 출발 시간 도출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5D173F1-8CC5-4BA6-B76C-A4F36D423083}"/>
              </a:ext>
            </a:extLst>
          </p:cNvPr>
          <p:cNvCxnSpPr/>
          <p:nvPr/>
        </p:nvCxnSpPr>
        <p:spPr>
          <a:xfrm>
            <a:off x="8026400" y="1664989"/>
            <a:ext cx="0" cy="4855626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4DD9D7-1D9F-4E6E-BB6D-787972CA4F2C}"/>
              </a:ext>
            </a:extLst>
          </p:cNvPr>
          <p:cNvSpPr txBox="1"/>
          <p:nvPr/>
        </p:nvSpPr>
        <p:spPr>
          <a:xfrm>
            <a:off x="8649140" y="2063608"/>
            <a:ext cx="2641123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가까운 과거가 예측력이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1F2">
                    <a:lumMod val="50000"/>
                  </a:srgb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높을 수 밖에 없는 특성 고려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0F1F2">
                  <a:lumMod val="50000"/>
                </a:srgb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R="0" lvl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182240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직전에 다시 제안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182240"/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3077" name="_x107959632">
            <a:extLst>
              <a:ext uri="{FF2B5EF4-FFF2-40B4-BE49-F238E27FC236}">
                <a16:creationId xmlns:a16="http://schemas.microsoft.com/office/drawing/2014/main" id="{34FADC6B-C3E8-492A-BAB4-A0D45A91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512" y="3213513"/>
            <a:ext cx="2990375" cy="32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화살표일러스트, 화살표png, 색연필화살표, 화살표, ppt화살표, 사진,이미지,일러스트,캘리그라피 - 캘리타임작가">
            <a:extLst>
              <a:ext uri="{FF2B5EF4-FFF2-40B4-BE49-F238E27FC236}">
                <a16:creationId xmlns:a16="http://schemas.microsoft.com/office/drawing/2014/main" id="{83200E27-43F0-4334-B4EA-79FCDE4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67846" r="76041" b="21508"/>
          <a:stretch/>
        </p:blipFill>
        <p:spPr bwMode="auto">
          <a:xfrm>
            <a:off x="8924465" y="2702844"/>
            <a:ext cx="418790" cy="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7CD2DC-D00B-482D-AF8E-87C95874DD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2"/>
          <a:stretch/>
        </p:blipFill>
        <p:spPr>
          <a:xfrm>
            <a:off x="4491310" y="3502581"/>
            <a:ext cx="3197769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타다 모빌리티 영감">
      <a:dk1>
        <a:srgbClr val="182240"/>
      </a:dk1>
      <a:lt1>
        <a:sysClr val="window" lastClr="FFFFFF"/>
      </a:lt1>
      <a:dk2>
        <a:srgbClr val="44546A"/>
      </a:dk2>
      <a:lt2>
        <a:srgbClr val="E7E6E6"/>
      </a:lt2>
      <a:accent1>
        <a:srgbClr val="182240"/>
      </a:accent1>
      <a:accent2>
        <a:srgbClr val="233059"/>
      </a:accent2>
      <a:accent3>
        <a:srgbClr val="4F5873"/>
      </a:accent3>
      <a:accent4>
        <a:srgbClr val="9297A6"/>
      </a:accent4>
      <a:accent5>
        <a:srgbClr val="F0F1F2"/>
      </a:accent5>
      <a:accent6>
        <a:srgbClr val="FFFFFF"/>
      </a:accent6>
      <a:hlink>
        <a:srgbClr val="0563C1"/>
      </a:hlink>
      <a:folHlink>
        <a:srgbClr val="954F72"/>
      </a:folHlink>
    </a:clrScheme>
    <a:fontScheme name="사용자 지정 3">
      <a:majorFont>
        <a:latin typeface="Calibri Light"/>
        <a:ea typeface="SB 어그로 Bold"/>
        <a:cs typeface=""/>
      </a:majorFont>
      <a:minorFont>
        <a:latin typeface="AppleSDGothicNeoB00"/>
        <a:ea typeface="AppleSDGothicNeoB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22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2979</TotalTime>
  <Words>1558</Words>
  <Application>Microsoft Office PowerPoint</Application>
  <PresentationFormat>와이드스크린</PresentationFormat>
  <Paragraphs>288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맑은 고딕</vt:lpstr>
      <vt:lpstr>Arial</vt:lpstr>
      <vt:lpstr>경기천년제목OTF Medium</vt:lpstr>
      <vt:lpstr>HY헤드라인M</vt:lpstr>
      <vt:lpstr>Calibri Light</vt:lpstr>
      <vt:lpstr>AppleSDGothicNeoB00</vt:lpstr>
      <vt:lpstr>SB 어그로 Bold</vt:lpstr>
      <vt:lpstr>경기천년제목OTF Light</vt:lpstr>
      <vt:lpstr>경기천년제목 Medium</vt:lpstr>
      <vt:lpstr>Impact</vt:lpstr>
      <vt:lpstr>SB 어그로 Medium</vt:lpstr>
      <vt:lpstr>AppleSDGothicNeoM00</vt:lpstr>
      <vt:lpstr>SB 어그로 Light</vt:lpstr>
      <vt:lpstr>Office Theme</vt:lpstr>
      <vt:lpstr>푸앙카우의 추측  사용자 일정을 토대로 출발 시간  예측하는 위치정보 시스템</vt:lpstr>
      <vt:lpstr>등교할 때 언제 집에서 나와야 가장 좋은 시간일까요?</vt:lpstr>
      <vt:lpstr>출발 시간 예측 시스템의 부재</vt:lpstr>
      <vt:lpstr>출발 시간 예측 시스템의 부재</vt:lpstr>
      <vt:lpstr>문제점을 해결해 줄 기능</vt:lpstr>
      <vt:lpstr>소요 시간(출발 시간)을 예측하는데 필요한 변수들 </vt:lpstr>
      <vt:lpstr>출발 시간을 어떻게 계산하는가?</vt:lpstr>
      <vt:lpstr>출발 시간을 어떻게 계산하는가?</vt:lpstr>
      <vt:lpstr>문제점을 해결해 줄 기능</vt:lpstr>
      <vt:lpstr>CASE 1. 무료 서비스</vt:lpstr>
      <vt:lpstr>CASE 2. 유료 서비스</vt:lpstr>
      <vt:lpstr>CASE 2. 유료 서비스</vt:lpstr>
      <vt:lpstr>고객 여정 지도</vt:lpstr>
      <vt:lpstr>시장 트렌드</vt:lpstr>
      <vt:lpstr>충분한 규모를 갖춘 위치 기반 서비스 시장</vt:lpstr>
      <vt:lpstr>시장 타게팅</vt:lpstr>
      <vt:lpstr>경쟁사 분석</vt:lpstr>
      <vt:lpstr>개발 계획</vt:lpstr>
      <vt:lpstr>참고 자료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정서현</dc:creator>
  <cp:keywords>Ursula</cp:keywords>
  <cp:lastModifiedBy>김동현</cp:lastModifiedBy>
  <cp:revision>439</cp:revision>
  <dcterms:created xsi:type="dcterms:W3CDTF">2022-01-14T01:20:26Z</dcterms:created>
  <dcterms:modified xsi:type="dcterms:W3CDTF">2023-12-07T04:36:49Z</dcterms:modified>
</cp:coreProperties>
</file>